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7" r:id="rId3"/>
    <p:sldId id="259" r:id="rId4"/>
    <p:sldId id="279" r:id="rId5"/>
    <p:sldId id="260" r:id="rId6"/>
    <p:sldId id="261" r:id="rId7"/>
    <p:sldId id="262" r:id="rId8"/>
    <p:sldId id="281" r:id="rId10"/>
    <p:sldId id="263" r:id="rId11"/>
    <p:sldId id="264" r:id="rId12"/>
    <p:sldId id="282" r:id="rId13"/>
    <p:sldId id="265" r:id="rId14"/>
    <p:sldId id="283" r:id="rId15"/>
    <p:sldId id="266" r:id="rId16"/>
    <p:sldId id="267" r:id="rId17"/>
    <p:sldId id="268" r:id="rId18"/>
    <p:sldId id="269" r:id="rId19"/>
    <p:sldId id="270" r:id="rId20"/>
    <p:sldId id="284" r:id="rId21"/>
    <p:sldId id="271" r:id="rId22"/>
    <p:sldId id="272" r:id="rId23"/>
    <p:sldId id="286" r:id="rId24"/>
    <p:sldId id="290" r:id="rId25"/>
    <p:sldId id="292" r:id="rId26"/>
    <p:sldId id="294" r:id="rId27"/>
    <p:sldId id="287" r:id="rId28"/>
    <p:sldId id="296" r:id="rId29"/>
    <p:sldId id="298" r:id="rId30"/>
    <p:sldId id="300" r:id="rId31"/>
    <p:sldId id="302" r:id="rId32"/>
    <p:sldId id="304" r:id="rId33"/>
    <p:sldId id="316" r:id="rId34"/>
    <p:sldId id="306" r:id="rId35"/>
    <p:sldId id="308" r:id="rId36"/>
    <p:sldId id="310" r:id="rId37"/>
    <p:sldId id="312" r:id="rId38"/>
    <p:sldId id="314" r:id="rId39"/>
    <p:sldId id="273" r:id="rId40"/>
    <p:sldId id="275" r:id="rId41"/>
    <p:sldId id="276" r:id="rId42"/>
    <p:sldId id="318" r:id="rId43"/>
    <p:sldId id="277" r:id="rId44"/>
    <p:sldId id="321" r:id="rId45"/>
    <p:sldId id="278" r:id="rId46"/>
    <p:sldId id="323" r:id="rId47"/>
    <p:sldId id="325" r:id="rId48"/>
    <p:sldId id="326"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4" d="100"/>
          <a:sy n="104" d="100"/>
        </p:scale>
        <p:origin x="182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2" Type="http://schemas.openxmlformats.org/officeDocument/2006/relationships/tableStyles" Target="tableStyles.xml"/><Relationship Id="rId51" Type="http://schemas.openxmlformats.org/officeDocument/2006/relationships/viewProps" Target="viewProps.xml"/><Relationship Id="rId50" Type="http://schemas.openxmlformats.org/officeDocument/2006/relationships/presProps" Target="presProps.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7BDD92-98E8-4362-9888-BAC2AB9BBEA6}" type="datetimeFigureOut">
              <a:rPr lang="en-US" smtClean="0"/>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E0919F-2028-4728-9AE0-C668C1B4D89F}"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8E0919F-2028-4728-9AE0-C668C1B4D89F}"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kumimoji="0" lang="en-US"/>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830"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19" name="Date Placeholder 18"/>
          <p:cNvSpPr>
            <a:spLocks noGrp="1"/>
          </p:cNvSpPr>
          <p:nvPr>
            <p:ph type="dt" sz="half" idx="10"/>
          </p:nvPr>
        </p:nvSpPr>
        <p:spPr/>
        <p:txBody>
          <a:bodyPr/>
          <a:lstStyle/>
          <a:p>
            <a:fld id="{87A95EE4-911D-4A7B-896F-19C21BACC266}"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7A95EE4-911D-4A7B-896F-19C21BACC26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7A95EE4-911D-4A7B-896F-19C21BACC26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7A95EE4-911D-4A7B-896F-19C21BACC26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830"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p:txBody>
          <a:bodyPr/>
          <a:lstStyle/>
          <a:p>
            <a:fld id="{87A95EE4-911D-4A7B-896F-19C21BACC26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7A95EE4-911D-4A7B-896F-19C21BACC266}"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lstStyle>
          <a:p>
            <a:r>
              <a:rPr kumimoji="0" lang="en-US"/>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A95EE4-911D-4A7B-896F-19C21BACC266}"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87A95EE4-911D-4A7B-896F-19C21BACC266}"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87A95EE4-911D-4A7B-896F-19C21BACC266}"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lstStyle>
          <a:p>
            <a:r>
              <a:rPr kumimoji="0" lang="en-US"/>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415" marR="18415"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7A95EE4-911D-4A7B-896F-19C21BACC266}"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9CCE1B-0760-4002-ABF2-E8F00B4E1A1A}"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kumimoji="0" lang="en-US"/>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7A95EE4-911D-4A7B-896F-19C21BACC266}"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9CCE1B-0760-4002-ABF2-E8F00B4E1A1A}" type="slidenum">
              <a:rPr lang="en-US" smtClean="0"/>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lstStyle>
          <a:p>
            <a:r>
              <a:rPr kumimoji="0" lang="en-US"/>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87A95EE4-911D-4A7B-896F-19C21BACC266}" type="datetimeFigureOut">
              <a:rPr lang="en-US" smtClean="0"/>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DE9CCE1B-0760-4002-ABF2-E8F00B4E1A1A}"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p:titleStyle>
    <p:bodyStyle>
      <a:lvl1pPr marL="265430" indent="-265430" algn="l" rtl="0" eaLnBrk="1" latinLnBrk="0" hangingPunct="1">
        <a:spcBef>
          <a:spcPts val="250"/>
        </a:spcBef>
        <a:buClr>
          <a:schemeClr val="accent1"/>
        </a:buClr>
        <a:buSzPct val="80000"/>
        <a:buFont typeface="Wingdings 2" panose="05020102010507070707"/>
        <a:buChar char=""/>
        <a:defRPr kumimoji="0" sz="2800" kern="1200">
          <a:solidFill>
            <a:schemeClr val="tx1"/>
          </a:solidFill>
          <a:effectLst/>
          <a:latin typeface="+mn-lt"/>
          <a:ea typeface="+mn-ea"/>
          <a:cs typeface="+mn-cs"/>
        </a:defRPr>
      </a:lvl1pPr>
      <a:lvl2pPr marL="548640" indent="-201295" algn="l" rtl="0" eaLnBrk="1" latinLnBrk="0" hangingPunct="1">
        <a:spcBef>
          <a:spcPts val="250"/>
        </a:spcBef>
        <a:buClr>
          <a:schemeClr val="accent1"/>
        </a:buClr>
        <a:buSzPct val="100000"/>
        <a:buFont typeface="Verdana" panose="020B0604030504040204"/>
        <a:buChar char="◦"/>
        <a:defRPr kumimoji="0" sz="2400" kern="1200">
          <a:solidFill>
            <a:schemeClr val="tx1"/>
          </a:solidFill>
          <a:latin typeface="+mn-lt"/>
          <a:ea typeface="+mn-ea"/>
          <a:cs typeface="+mn-cs"/>
        </a:defRPr>
      </a:lvl2pPr>
      <a:lvl3pPr marL="786130" indent="-182880" algn="l" rtl="0" eaLnBrk="1" latinLnBrk="0" hangingPunct="1">
        <a:spcBef>
          <a:spcPts val="250"/>
        </a:spcBef>
        <a:buClr>
          <a:schemeClr val="accent2">
            <a:tint val="85000"/>
            <a:satMod val="285000"/>
          </a:schemeClr>
        </a:buClr>
        <a:buSzPct val="100000"/>
        <a:buFont typeface="Wingdings 2" panose="05020102010507070707"/>
        <a:buChar char=""/>
        <a:defRPr kumimoji="0" sz="2200" kern="1200">
          <a:solidFill>
            <a:schemeClr val="tx1"/>
          </a:solidFill>
          <a:latin typeface="+mn-lt"/>
          <a:ea typeface="+mn-ea"/>
          <a:cs typeface="+mn-cs"/>
        </a:defRPr>
      </a:lvl3pPr>
      <a:lvl4pPr marL="1024255" indent="-182880" algn="l" rtl="0" eaLnBrk="1" latinLnBrk="0" hangingPunct="1">
        <a:spcBef>
          <a:spcPts val="230"/>
        </a:spcBef>
        <a:buClr>
          <a:schemeClr val="accent2">
            <a:tint val="85000"/>
            <a:satMod val="285000"/>
          </a:schemeClr>
        </a:buClr>
        <a:buSzPct val="112000"/>
        <a:buFont typeface="Verdana" panose="020B0604030504040204"/>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panose="05020102010507070707"/>
        <a:buChar char=""/>
        <a:defRPr kumimoji="0" sz="1800" kern="1200">
          <a:solidFill>
            <a:schemeClr val="tx1"/>
          </a:solidFill>
          <a:latin typeface="+mn-lt"/>
          <a:ea typeface="+mn-ea"/>
          <a:cs typeface="+mn-cs"/>
        </a:defRPr>
      </a:lvl5pPr>
      <a:lvl6pPr marL="1490345" indent="-182880" algn="l" rtl="0" eaLnBrk="1" latinLnBrk="0" hangingPunct="1">
        <a:spcBef>
          <a:spcPts val="250"/>
        </a:spcBef>
        <a:buClr>
          <a:schemeClr val="accent3">
            <a:tint val="85000"/>
            <a:satMod val="275000"/>
          </a:schemeClr>
        </a:buClr>
        <a:buSzPct val="100000"/>
        <a:buFont typeface="Verdana" panose="020B0604030504040204"/>
        <a:buChar char="◦"/>
        <a:defRPr kumimoji="0" sz="1700" kern="1200" baseline="0">
          <a:solidFill>
            <a:schemeClr val="tx1"/>
          </a:solidFill>
          <a:latin typeface="+mn-lt"/>
          <a:ea typeface="+mn-ea"/>
          <a:cs typeface="+mn-cs"/>
        </a:defRPr>
      </a:lvl6pPr>
      <a:lvl7pPr marL="1700530" indent="-182880" algn="l" rtl="0" eaLnBrk="1" latinLnBrk="0" hangingPunct="1">
        <a:spcBef>
          <a:spcPts val="255"/>
        </a:spcBef>
        <a:buClr>
          <a:schemeClr val="accent3">
            <a:tint val="85000"/>
            <a:satMod val="275000"/>
          </a:schemeClr>
        </a:buClr>
        <a:buSzPct val="100000"/>
        <a:buFont typeface="Wingdings 2" panose="05020102010507070707"/>
        <a:buChar char=""/>
        <a:defRPr kumimoji="0" sz="1500" kern="1200">
          <a:solidFill>
            <a:schemeClr val="tx1"/>
          </a:solidFill>
          <a:latin typeface="+mn-lt"/>
          <a:ea typeface="+mn-ea"/>
          <a:cs typeface="+mn-cs"/>
        </a:defRPr>
      </a:lvl7pPr>
      <a:lvl8pPr marL="1920240" indent="-182880" algn="l" rtl="0" eaLnBrk="1" latinLnBrk="0" hangingPunct="1">
        <a:spcBef>
          <a:spcPts val="255"/>
        </a:spcBef>
        <a:buClr>
          <a:schemeClr val="accent3">
            <a:tint val="85000"/>
            <a:satMod val="275000"/>
          </a:schemeClr>
        </a:buClr>
        <a:buSzPct val="100000"/>
        <a:buFont typeface="Verdana" panose="020B0604030504040204"/>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panose="05020102010507070707"/>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2.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419600"/>
            <a:ext cx="4800600" cy="2438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4419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457200" y="274638"/>
            <a:ext cx="8229600" cy="3687762"/>
          </a:xfrm>
        </p:spPr>
        <p:txBody>
          <a:bodyPr>
            <a:noAutofit/>
          </a:bodyPr>
          <a:lstStyle/>
          <a:p>
            <a:r>
              <a:rPr lang="ms-MY" sz="3200" b="1" dirty="0">
                <a:solidFill>
                  <a:schemeClr val="accent2">
                    <a:lumMod val="40000"/>
                    <a:lumOff val="60000"/>
                  </a:schemeClr>
                </a:solidFill>
              </a:rPr>
              <a:t>AKUNTANSI </a:t>
            </a:r>
            <a:br>
              <a:rPr lang="en-US" sz="3200" dirty="0">
                <a:solidFill>
                  <a:schemeClr val="accent2">
                    <a:lumMod val="40000"/>
                    <a:lumOff val="60000"/>
                  </a:schemeClr>
                </a:solidFill>
              </a:rPr>
            </a:br>
            <a:r>
              <a:rPr lang="ms-MY" sz="3200" b="1" dirty="0">
                <a:solidFill>
                  <a:schemeClr val="accent2">
                    <a:lumMod val="40000"/>
                    <a:lumOff val="60000"/>
                  </a:schemeClr>
                </a:solidFill>
              </a:rPr>
              <a:t>  DAN </a:t>
            </a:r>
            <a:br>
              <a:rPr lang="en-US" sz="3200" dirty="0">
                <a:solidFill>
                  <a:schemeClr val="accent2">
                    <a:lumMod val="40000"/>
                    <a:lumOff val="60000"/>
                  </a:schemeClr>
                </a:solidFill>
              </a:rPr>
            </a:br>
            <a:r>
              <a:rPr lang="ms-MY" sz="3200" b="1" dirty="0">
                <a:solidFill>
                  <a:schemeClr val="accent2">
                    <a:lumMod val="40000"/>
                    <a:lumOff val="60000"/>
                  </a:schemeClr>
                </a:solidFill>
              </a:rPr>
              <a:t>LINGKUNGANNYA  </a:t>
            </a:r>
            <a:br>
              <a:rPr lang="en-US" sz="3200" dirty="0">
                <a:solidFill>
                  <a:schemeClr val="accent2">
                    <a:lumMod val="40000"/>
                    <a:lumOff val="60000"/>
                  </a:schemeClr>
                </a:solidFill>
              </a:rPr>
            </a:br>
            <a:endParaRPr lang="en-US" sz="3200" dirty="0">
              <a:solidFill>
                <a:schemeClr val="accent2">
                  <a:lumMod val="40000"/>
                  <a:lumOff val="60000"/>
                </a:schemeClr>
              </a:solidFill>
            </a:endParaRPr>
          </a:p>
        </p:txBody>
      </p:sp>
      <p:pic>
        <p:nvPicPr>
          <p:cNvPr id="9" name="Content Placeholder 8" descr="Uang-Rupiah.jpg"/>
          <p:cNvPicPr>
            <a:picLocks noGrp="1" noChangeAspect="1"/>
          </p:cNvPicPr>
          <p:nvPr>
            <p:ph idx="1"/>
          </p:nvPr>
        </p:nvPicPr>
        <p:blipFill>
          <a:blip r:embed="rId1"/>
          <a:stretch>
            <a:fillRect/>
          </a:stretch>
        </p:blipFill>
        <p:spPr>
          <a:xfrm>
            <a:off x="4038600" y="4572001"/>
            <a:ext cx="5105400" cy="2185986"/>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381000"/>
            <a:ext cx="9144000" cy="5562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457200" y="274638"/>
            <a:ext cx="8229600" cy="1173162"/>
          </a:xfrm>
        </p:spPr>
        <p:txBody>
          <a:bodyPr>
            <a:normAutofit fontScale="90000"/>
          </a:bodyPr>
          <a:lstStyle/>
          <a:p>
            <a:r>
              <a:rPr lang="ms-MY" sz="2800" dirty="0">
                <a:solidFill>
                  <a:schemeClr val="bg1"/>
                </a:solidFill>
              </a:rPr>
              <a:t>Informasi Yang Dibutuhkan Berbagai Pihak-pihak yang berhubungan dengan perusahaan :</a:t>
            </a:r>
            <a:br>
              <a:rPr lang="en-US" sz="2800" dirty="0">
                <a:solidFill>
                  <a:schemeClr val="bg1"/>
                </a:solidFill>
              </a:rPr>
            </a:br>
            <a:endParaRPr lang="en-US" sz="2800" dirty="0">
              <a:solidFill>
                <a:schemeClr val="bg1"/>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6" name="Rectangle 5"/>
          <p:cNvSpPr/>
          <p:nvPr/>
        </p:nvSpPr>
        <p:spPr>
          <a:xfrm>
            <a:off x="762000" y="14478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b="1" dirty="0"/>
              <a:t>Manajer  Produksi</a:t>
            </a:r>
            <a:endParaRPr lang="en-US" sz="2400" dirty="0"/>
          </a:p>
        </p:txBody>
      </p:sp>
      <p:sp>
        <p:nvSpPr>
          <p:cNvPr id="10" name="Rectangle 9"/>
          <p:cNvSpPr/>
          <p:nvPr/>
        </p:nvSpPr>
        <p:spPr>
          <a:xfrm>
            <a:off x="762000" y="27432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b="1" dirty="0"/>
              <a:t>Manajer  Pemasaran</a:t>
            </a:r>
            <a:endParaRPr lang="en-US" sz="2400" dirty="0"/>
          </a:p>
        </p:txBody>
      </p:sp>
      <p:sp>
        <p:nvSpPr>
          <p:cNvPr id="16" name="Rectangle 15"/>
          <p:cNvSpPr/>
          <p:nvPr/>
        </p:nvSpPr>
        <p:spPr>
          <a:xfrm>
            <a:off x="4495800" y="1295400"/>
            <a:ext cx="4419600" cy="9144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r>
              <a:rPr lang="ms-MY" sz="1600" dirty="0"/>
              <a:t>rincian biaya yang diperlukan  untuk menghasilkan produk perusahaan.</a:t>
            </a:r>
            <a:endParaRPr lang="en-US" sz="1600" dirty="0"/>
          </a:p>
        </p:txBody>
      </p:sp>
      <p:sp>
        <p:nvSpPr>
          <p:cNvPr id="22" name="Rectangle 21"/>
          <p:cNvSpPr/>
          <p:nvPr/>
        </p:nvSpPr>
        <p:spPr>
          <a:xfrm>
            <a:off x="4495800" y="2590800"/>
            <a:ext cx="4419600" cy="9144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buFontTx/>
              <a:buChar char="-"/>
            </a:pPr>
            <a:r>
              <a:rPr lang="ms-MY" sz="1600"/>
              <a:t>biaya </a:t>
            </a:r>
            <a:r>
              <a:rPr lang="ms-MY" sz="1600" dirty="0"/>
              <a:t>produksi dari setiap produknya </a:t>
            </a:r>
            <a:endParaRPr lang="ms-MY" sz="1600" dirty="0"/>
          </a:p>
          <a:p>
            <a:pPr>
              <a:buFontTx/>
              <a:buChar char="-"/>
            </a:pPr>
            <a:r>
              <a:rPr lang="ms-MY" sz="1600" dirty="0"/>
              <a:t> perincian dari biaya pemasaran</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p:txBody>
          <a:bodyPr>
            <a:normAutofit/>
          </a:bodyPr>
          <a:lstStyle/>
          <a:p>
            <a:r>
              <a:rPr lang="en-US" sz="2000" b="1" dirty="0" err="1">
                <a:solidFill>
                  <a:srgbClr val="FFC000"/>
                </a:solidFill>
              </a:rPr>
              <a:t>Perbedaan</a:t>
            </a:r>
            <a:r>
              <a:rPr lang="en-US" sz="2800" b="1" dirty="0">
                <a:solidFill>
                  <a:srgbClr val="FFC000"/>
                </a:solidFill>
              </a:rPr>
              <a:t> </a:t>
            </a:r>
            <a:br>
              <a:rPr lang="en-US" sz="2800" b="1" dirty="0">
                <a:solidFill>
                  <a:srgbClr val="FFC000"/>
                </a:solidFill>
              </a:rPr>
            </a:br>
            <a:r>
              <a:rPr lang="en-US" sz="2800" b="1" dirty="0" err="1">
                <a:solidFill>
                  <a:srgbClr val="FFC000"/>
                </a:solidFill>
              </a:rPr>
              <a:t>Pembukuan</a:t>
            </a:r>
            <a:r>
              <a:rPr lang="en-US" sz="2800" b="1" dirty="0">
                <a:solidFill>
                  <a:srgbClr val="FFC000"/>
                </a:solidFill>
              </a:rPr>
              <a:t> </a:t>
            </a:r>
            <a:r>
              <a:rPr lang="en-US" sz="2800" b="1" dirty="0" err="1">
                <a:solidFill>
                  <a:srgbClr val="FFC000"/>
                </a:solidFill>
              </a:rPr>
              <a:t>dan</a:t>
            </a:r>
            <a:r>
              <a:rPr lang="en-US" sz="2800" b="1" dirty="0">
                <a:solidFill>
                  <a:srgbClr val="FFC000"/>
                </a:solidFill>
              </a:rPr>
              <a:t> </a:t>
            </a:r>
            <a:r>
              <a:rPr lang="en-US" sz="2800" b="1" dirty="0" err="1">
                <a:solidFill>
                  <a:srgbClr val="FFC000"/>
                </a:solidFill>
              </a:rPr>
              <a:t>Akuntansi</a:t>
            </a:r>
            <a:endParaRPr lang="en-US" sz="2800" b="1" dirty="0">
              <a:solidFill>
                <a:srgbClr val="FFC000"/>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76201"/>
            <a:ext cx="3810000" cy="1806475"/>
          </a:xfrm>
        </p:spPr>
      </p:pic>
      <p:sp>
        <p:nvSpPr>
          <p:cNvPr id="6" name="Rectangle 5"/>
          <p:cNvSpPr/>
          <p:nvPr/>
        </p:nvSpPr>
        <p:spPr>
          <a:xfrm>
            <a:off x="304800" y="1882676"/>
            <a:ext cx="8686800" cy="2308324"/>
          </a:xfrm>
          <a:prstGeom prst="rect">
            <a:avLst/>
          </a:prstGeom>
        </p:spPr>
        <p:txBody>
          <a:bodyPr wrap="square">
            <a:spAutoFit/>
          </a:bodyPr>
          <a:lstStyle/>
          <a:p>
            <a:pPr algn="ctr"/>
            <a:r>
              <a:rPr lang="ms-MY" sz="2400" b="1" dirty="0">
                <a:solidFill>
                  <a:srgbClr val="92D050"/>
                </a:solidFill>
              </a:rPr>
              <a:t>Pembukuan</a:t>
            </a:r>
            <a:r>
              <a:rPr lang="ms-MY" sz="2400" dirty="0">
                <a:solidFill>
                  <a:srgbClr val="92D050"/>
                </a:solidFill>
              </a:rPr>
              <a:t> adalah aktivitas pencatatan data usaha suatu perusahaan dengan suatu cara tertentu. Seorang pemegang pembukuan mungkin bertanggungjawab terhadap seluruh catatan usaha suatu perusahaan, tetapi mungkin juga hanya bertanggungjawab pada suatu bagian kecil tertentu, seperti catatan penjualan kepada pelanggan perusahaan saja.</a:t>
            </a:r>
            <a:endParaRPr lang="en-US" sz="2400" dirty="0">
              <a:solidFill>
                <a:srgbClr val="92D05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p:txBody>
          <a:bodyPr>
            <a:normAutofit/>
          </a:bodyPr>
          <a:lstStyle/>
          <a:p>
            <a:r>
              <a:rPr lang="en-US" sz="2000" b="1" dirty="0" err="1">
                <a:solidFill>
                  <a:srgbClr val="FFC000"/>
                </a:solidFill>
              </a:rPr>
              <a:t>Perbedaan</a:t>
            </a:r>
            <a:r>
              <a:rPr lang="en-US" sz="2400" b="1" dirty="0">
                <a:solidFill>
                  <a:srgbClr val="FFC000"/>
                </a:solidFill>
              </a:rPr>
              <a:t> </a:t>
            </a:r>
            <a:br>
              <a:rPr lang="en-US" sz="2400" b="1" dirty="0">
                <a:solidFill>
                  <a:srgbClr val="FFC000"/>
                </a:solidFill>
              </a:rPr>
            </a:br>
            <a:r>
              <a:rPr lang="en-US" sz="2800" b="1" dirty="0" err="1">
                <a:solidFill>
                  <a:srgbClr val="FFC000"/>
                </a:solidFill>
              </a:rPr>
              <a:t>Pembukuan</a:t>
            </a:r>
            <a:r>
              <a:rPr lang="en-US" sz="2800" b="1" dirty="0">
                <a:solidFill>
                  <a:srgbClr val="FFC000"/>
                </a:solidFill>
              </a:rPr>
              <a:t> </a:t>
            </a:r>
            <a:r>
              <a:rPr lang="en-US" sz="2800" b="1" dirty="0" err="1">
                <a:solidFill>
                  <a:srgbClr val="FFC000"/>
                </a:solidFill>
              </a:rPr>
              <a:t>dan</a:t>
            </a:r>
            <a:r>
              <a:rPr lang="en-US" sz="2800" b="1" dirty="0">
                <a:solidFill>
                  <a:srgbClr val="FFC000"/>
                </a:solidFill>
              </a:rPr>
              <a:t> </a:t>
            </a:r>
            <a:r>
              <a:rPr lang="en-US" sz="2800" b="1" dirty="0" err="1">
                <a:solidFill>
                  <a:srgbClr val="FFC000"/>
                </a:solidFill>
              </a:rPr>
              <a:t>Akuntansi</a:t>
            </a:r>
            <a:endParaRPr lang="en-US" sz="2800" dirty="0">
              <a:solidFill>
                <a:srgbClr val="FFC000"/>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52401"/>
            <a:ext cx="3810000" cy="1752599"/>
          </a:xfrm>
        </p:spPr>
      </p:pic>
      <p:sp>
        <p:nvSpPr>
          <p:cNvPr id="7" name="Rectangle 6"/>
          <p:cNvSpPr/>
          <p:nvPr/>
        </p:nvSpPr>
        <p:spPr>
          <a:xfrm>
            <a:off x="228600" y="1981200"/>
            <a:ext cx="8839200" cy="1569660"/>
          </a:xfrm>
          <a:prstGeom prst="rect">
            <a:avLst/>
          </a:prstGeom>
        </p:spPr>
        <p:txBody>
          <a:bodyPr wrap="square">
            <a:spAutoFit/>
          </a:bodyPr>
          <a:lstStyle/>
          <a:p>
            <a:pPr algn="ctr"/>
            <a:r>
              <a:rPr lang="ms-MY" sz="2400" b="1" dirty="0">
                <a:solidFill>
                  <a:srgbClr val="92D050"/>
                </a:solidFill>
              </a:rPr>
              <a:t>Akuntansi</a:t>
            </a:r>
            <a:r>
              <a:rPr lang="ms-MY" sz="2400" dirty="0">
                <a:solidFill>
                  <a:srgbClr val="92D050"/>
                </a:solidFill>
              </a:rPr>
              <a:t> terutama mementingkan aktivitasnya pada mendesain sistem pencatatan, mempersiapkan laporan keuangan berdasarkan data yang ada dan menginterpretasikan laporan tersebut. Akuntan seringkali memeriksa pekerjaan para pemegang pembukuan. </a:t>
            </a:r>
            <a:endParaRPr lang="en-US" sz="2400" dirty="0">
              <a:solidFill>
                <a:srgbClr val="92D05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p:nvPr>
        </p:nvSpPr>
        <p:spPr>
          <a:xfrm>
            <a:off x="457200" y="274638"/>
            <a:ext cx="8229600" cy="715962"/>
          </a:xfrm>
        </p:spPr>
        <p:txBody>
          <a:bodyPr>
            <a:normAutofit/>
          </a:bodyPr>
          <a:lstStyle/>
          <a:p>
            <a:r>
              <a:rPr lang="en-US" sz="2800" b="1" dirty="0">
                <a:solidFill>
                  <a:schemeClr val="accent2">
                    <a:lumMod val="20000"/>
                    <a:lumOff val="80000"/>
                  </a:schemeClr>
                </a:solidFill>
              </a:rPr>
              <a:t>Luca  </a:t>
            </a:r>
            <a:r>
              <a:rPr lang="en-US" sz="2800" b="1" dirty="0" err="1">
                <a:solidFill>
                  <a:schemeClr val="accent2">
                    <a:lumMod val="20000"/>
                    <a:lumOff val="80000"/>
                  </a:schemeClr>
                </a:solidFill>
              </a:rPr>
              <a:t>Pacioli</a:t>
            </a:r>
            <a:endParaRPr lang="en-US" sz="2800" dirty="0"/>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13314" name="Rectangle 2"/>
          <p:cNvSpPr>
            <a:spLocks noChangeArrowheads="1"/>
          </p:cNvSpPr>
          <p:nvPr/>
        </p:nvSpPr>
        <p:spPr bwMode="auto">
          <a:xfrm>
            <a:off x="152400" y="1325701"/>
            <a:ext cx="5943600" cy="31700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Luca Pacioli, seorang rahib sekaligus ahli matematika dari Orde Fransiskan, Italia,   adalah orang yang  pertama kali melaporkan tentang praktek metode tata buku berpasangan (double entry system). Pada tahun 1494 Luca Pacioli menerbitkan buku berjudul </a:t>
            </a:r>
            <a:r>
              <a:rPr kumimoji="0" lang="ms-MY" sz="2000" b="0" i="1"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Summa de Arithmetica Geomeria, Proportioni et Proportionalita</a:t>
            </a:r>
            <a:r>
              <a:rPr kumimoji="0" lang="ms-MY" sz="20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 yang di dalamnya terdapat dua bab berjudul  </a:t>
            </a:r>
            <a:r>
              <a:rPr kumimoji="0" lang="ms-MY" sz="2000" b="0" i="1"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de Computis et Scripturis </a:t>
            </a:r>
            <a:r>
              <a:rPr kumimoji="0" lang="ms-MY" sz="20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yang menggambarkan tentang adanya praktek pembukuan berpasangan di Venesia. </a:t>
            </a:r>
            <a:endParaRPr kumimoji="0" lang="en-US" sz="2000" b="0" i="0" u="none" strike="noStrike" cap="none" normalizeH="0" baseline="0" dirty="0">
              <a:ln>
                <a:noFill/>
              </a:ln>
              <a:solidFill>
                <a:schemeClr val="accent2">
                  <a:lumMod val="40000"/>
                  <a:lumOff val="60000"/>
                </a:schemeClr>
              </a:solidFill>
              <a:effectLst/>
              <a:latin typeface="Arial" panose="020B0604020202020204" pitchFamily="34" charset="0"/>
            </a:endParaRPr>
          </a:p>
        </p:txBody>
      </p:sp>
      <p:pic>
        <p:nvPicPr>
          <p:cNvPr id="13315" name="Picture 3" descr="Luca-Pacioli-2"/>
          <p:cNvPicPr>
            <a:picLocks noChangeAspect="1" noChangeArrowheads="1"/>
          </p:cNvPicPr>
          <p:nvPr/>
        </p:nvPicPr>
        <p:blipFill>
          <a:blip r:embed="rId2"/>
          <a:srcRect/>
          <a:stretch>
            <a:fillRect/>
          </a:stretch>
        </p:blipFill>
        <p:spPr bwMode="auto">
          <a:xfrm>
            <a:off x="6172200" y="1586112"/>
            <a:ext cx="2438400" cy="2604888"/>
          </a:xfrm>
          <a:prstGeom prst="rect">
            <a:avLst/>
          </a:prstGeom>
        </p:spPr>
        <p:style>
          <a:lnRef idx="0">
            <a:schemeClr val="dk1"/>
          </a:lnRef>
          <a:fillRef idx="3">
            <a:schemeClr val="dk1"/>
          </a:fillRef>
          <a:effectRef idx="3">
            <a:schemeClr val="dk1"/>
          </a:effectRef>
          <a:fontRef idx="minor">
            <a:schemeClr val="lt1"/>
          </a:fontRef>
        </p:style>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457200" y="274638"/>
            <a:ext cx="8229600" cy="715962"/>
          </a:xfrm>
        </p:spPr>
        <p:txBody>
          <a:bodyPr>
            <a:normAutofit/>
          </a:bodyPr>
          <a:lstStyle/>
          <a:p>
            <a:r>
              <a:rPr lang="en-US" sz="2800" b="1" dirty="0">
                <a:solidFill>
                  <a:schemeClr val="accent2">
                    <a:lumMod val="20000"/>
                    <a:lumOff val="80000"/>
                  </a:schemeClr>
                </a:solidFill>
              </a:rPr>
              <a:t>Luca  </a:t>
            </a:r>
            <a:r>
              <a:rPr lang="en-US" sz="2800" b="1" dirty="0" err="1">
                <a:solidFill>
                  <a:schemeClr val="accent2">
                    <a:lumMod val="20000"/>
                    <a:lumOff val="80000"/>
                  </a:schemeClr>
                </a:solidFill>
              </a:rPr>
              <a:t>Pacioli</a:t>
            </a:r>
            <a:endParaRPr lang="en-US" sz="2800" dirty="0"/>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6" name="Rectangle 5"/>
          <p:cNvSpPr/>
          <p:nvPr/>
        </p:nvSpPr>
        <p:spPr>
          <a:xfrm>
            <a:off x="304800" y="1219200"/>
            <a:ext cx="5486400" cy="3477875"/>
          </a:xfrm>
          <a:prstGeom prst="rect">
            <a:avLst/>
          </a:prstGeom>
        </p:spPr>
        <p:txBody>
          <a:bodyPr wrap="square">
            <a:spAutoFit/>
          </a:bodyPr>
          <a:lstStyle/>
          <a:p>
            <a:pPr lvl="0" algn="ctr" fontAlgn="base">
              <a:spcBef>
                <a:spcPct val="0"/>
              </a:spcBef>
              <a:spcAft>
                <a:spcPct val="0"/>
              </a:spcAft>
            </a:pPr>
            <a:r>
              <a:rPr lang="ms-MY" sz="2000" dirty="0">
                <a:solidFill>
                  <a:schemeClr val="accent2">
                    <a:lumMod val="40000"/>
                    <a:lumOff val="60000"/>
                  </a:schemeClr>
                </a:solidFill>
                <a:latin typeface="Arial" panose="020B0604020202020204" pitchFamily="34" charset="0"/>
                <a:ea typeface="Times New Roman" panose="02020603050405020304" pitchFamily="18" charset="0"/>
                <a:cs typeface="Arial" panose="020B0604020202020204" pitchFamily="34" charset="0"/>
              </a:rPr>
              <a:t>Posisi Pacioli sebagai pengajar di berbagai universitas  di Perugia, Naples, Pisa dan Florence  membuat temuannya ini cepat diakui  dan menyebar di Italia dan sekitarnya. Kedudukan Pacioli yang cukup menonjol diantara para ilmuwan pada jamannya sangat membantu tersebarnya temuannya. Disamping itu, pedagang  Venesia  memiliki pengaruh yang sangat kuat terhadap berkembangnya  sistem tata buku berpasangan  di Eropa.  </a:t>
            </a:r>
            <a:endParaRPr lang="en-US" sz="2000" dirty="0">
              <a:solidFill>
                <a:schemeClr val="accent2">
                  <a:lumMod val="40000"/>
                  <a:lumOff val="60000"/>
                </a:schemeClr>
              </a:solidFill>
              <a:latin typeface="Arial" panose="020B0604020202020204" pitchFamily="34" charset="0"/>
            </a:endParaRPr>
          </a:p>
          <a:p>
            <a:pPr lvl="0" algn="ctr" eaLnBrk="0" fontAlgn="base" hangingPunct="0">
              <a:spcBef>
                <a:spcPct val="0"/>
              </a:spcBef>
              <a:spcAft>
                <a:spcPct val="0"/>
              </a:spcAft>
            </a:pPr>
            <a:endParaRPr lang="en-US" sz="2000" dirty="0">
              <a:solidFill>
                <a:schemeClr val="accent2">
                  <a:lumMod val="40000"/>
                  <a:lumOff val="60000"/>
                </a:schemeClr>
              </a:solidFill>
              <a:latin typeface="Arial" panose="020B0604020202020204" pitchFamily="34" charset="0"/>
            </a:endParaRPr>
          </a:p>
        </p:txBody>
      </p:sp>
      <p:pic>
        <p:nvPicPr>
          <p:cNvPr id="7" name="Picture 3" descr="Luca-Pacioli-2"/>
          <p:cNvPicPr>
            <a:picLocks noChangeAspect="1" noChangeArrowheads="1"/>
          </p:cNvPicPr>
          <p:nvPr/>
        </p:nvPicPr>
        <p:blipFill>
          <a:blip r:embed="rId2"/>
          <a:srcRect/>
          <a:stretch>
            <a:fillRect/>
          </a:stretch>
        </p:blipFill>
        <p:spPr bwMode="auto">
          <a:xfrm>
            <a:off x="6172200" y="1586112"/>
            <a:ext cx="2438400" cy="2604888"/>
          </a:xfrm>
          <a:prstGeom prst="rect">
            <a:avLst/>
          </a:prstGeom>
        </p:spPr>
        <p:style>
          <a:lnRef idx="0">
            <a:schemeClr val="dk1"/>
          </a:lnRef>
          <a:fillRef idx="3">
            <a:schemeClr val="dk1"/>
          </a:fillRef>
          <a:effectRef idx="3">
            <a:schemeClr val="dk1"/>
          </a:effectRef>
          <a:fontRef idx="minor">
            <a:schemeClr val="lt1"/>
          </a:fontRef>
        </p:style>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p:cNvSpPr>
            <a:spLocks noGrp="1"/>
          </p:cNvSpPr>
          <p:nvPr>
            <p:ph type="title"/>
          </p:nvPr>
        </p:nvSpPr>
        <p:spPr>
          <a:xfrm>
            <a:off x="457200" y="274638"/>
            <a:ext cx="8229600" cy="715962"/>
          </a:xfrm>
        </p:spPr>
        <p:txBody>
          <a:bodyPr>
            <a:normAutofit/>
          </a:bodyPr>
          <a:lstStyle/>
          <a:p>
            <a:r>
              <a:rPr lang="en-US" sz="2800" dirty="0" err="1">
                <a:solidFill>
                  <a:schemeClr val="accent2">
                    <a:lumMod val="20000"/>
                    <a:lumOff val="80000"/>
                  </a:schemeClr>
                </a:solidFill>
              </a:rPr>
              <a:t>Profesi</a:t>
            </a:r>
            <a:r>
              <a:rPr lang="en-US" sz="2800" dirty="0">
                <a:solidFill>
                  <a:schemeClr val="accent2">
                    <a:lumMod val="20000"/>
                    <a:lumOff val="80000"/>
                  </a:schemeClr>
                </a:solidFill>
              </a:rPr>
              <a:t>  </a:t>
            </a:r>
            <a:r>
              <a:rPr lang="en-US" sz="2800" dirty="0" err="1">
                <a:solidFill>
                  <a:schemeClr val="accent2">
                    <a:lumMod val="20000"/>
                    <a:lumOff val="80000"/>
                  </a:schemeClr>
                </a:solidFill>
              </a:rPr>
              <a:t>Akuntan</a:t>
            </a:r>
            <a:endParaRPr lang="en-US" sz="2800" dirty="0">
              <a:solidFill>
                <a:schemeClr val="accent2">
                  <a:lumMod val="20000"/>
                  <a:lumOff val="80000"/>
                </a:schemeClr>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11265" name="Rectangle 1"/>
          <p:cNvSpPr>
            <a:spLocks noChangeArrowheads="1"/>
          </p:cNvSpPr>
          <p:nvPr/>
        </p:nvSpPr>
        <p:spPr bwMode="auto">
          <a:xfrm>
            <a:off x="381000" y="1270337"/>
            <a:ext cx="8534400" cy="1015663"/>
          </a:xfrm>
          <a:prstGeom prst="rect">
            <a:avLst/>
          </a:prstGeom>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Akuntan Perusahaan</a:t>
            </a:r>
            <a:r>
              <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adalah akuntan yang bekerja untuk internal suatu perusahaan dan bertugas menyiapkan informasi keuangan perusahaan dimana mereka bekerja.</a:t>
            </a:r>
            <a:endParaRPr kumimoji="0" lang="ms-MY" sz="2000" b="0" i="0" u="none" strike="noStrike" cap="none" normalizeH="0" baseline="0" dirty="0">
              <a:ln>
                <a:noFill/>
              </a:ln>
              <a:solidFill>
                <a:schemeClr val="bg1"/>
              </a:solidFill>
              <a:effectLst/>
              <a:latin typeface="Arial" panose="020B0604020202020204" pitchFamily="34" charset="0"/>
            </a:endParaRPr>
          </a:p>
        </p:txBody>
      </p:sp>
      <p:sp>
        <p:nvSpPr>
          <p:cNvPr id="11266" name="Rectangle 2"/>
          <p:cNvSpPr>
            <a:spLocks noChangeArrowheads="1"/>
          </p:cNvSpPr>
          <p:nvPr/>
        </p:nvSpPr>
        <p:spPr bwMode="auto">
          <a:xfrm>
            <a:off x="381000" y="2413337"/>
            <a:ext cx="8610600" cy="1015663"/>
          </a:xfrm>
          <a:prstGeom prst="rect">
            <a:avLst/>
          </a:prstGeom>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Akuntan publik</a:t>
            </a:r>
            <a:r>
              <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adalah akuntan yang memiliki posisi independen dan bekerja untuk berbagai pihak yang membutuhkan jasa mereka dalam memeriksa dan menilai kewajaran laporan keuangan suatu perusahaan</a:t>
            </a:r>
            <a:r>
              <a:rPr kumimoji="0" lang="ms-MY" sz="2000" b="0" i="0" u="none" strike="noStrike" cap="none" normalizeH="0" baseline="0" dirty="0">
                <a:ln>
                  <a:noFill/>
                </a:ln>
                <a:solidFill>
                  <a:srgbClr val="365F9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0" name="Rectangle 9"/>
          <p:cNvSpPr/>
          <p:nvPr/>
        </p:nvSpPr>
        <p:spPr>
          <a:xfrm>
            <a:off x="381000" y="3559314"/>
            <a:ext cx="8610600" cy="707886"/>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ms-MY" sz="2000" b="1" dirty="0">
                <a:solidFill>
                  <a:schemeClr val="bg1"/>
                </a:solidFill>
                <a:latin typeface="Arial" panose="020B0604020202020204" pitchFamily="34" charset="0"/>
                <a:cs typeface="Arial" panose="020B0604020202020204" pitchFamily="34" charset="0"/>
              </a:rPr>
              <a:t>Akuntan pemerintah</a:t>
            </a:r>
            <a:r>
              <a:rPr lang="ms-MY" sz="2000" dirty="0">
                <a:solidFill>
                  <a:schemeClr val="bg1"/>
                </a:solidFill>
                <a:latin typeface="Arial" panose="020B0604020202020204" pitchFamily="34" charset="0"/>
                <a:cs typeface="Arial" panose="020B0604020202020204" pitchFamily="34" charset="0"/>
              </a:rPr>
              <a:t>   adalah akuntan yang bekerja untuk kepentingan pemerintah  dan  mengamankan berbagai kepentingan pemerintah. </a:t>
            </a:r>
            <a:endParaRPr lang="en-US" sz="2000" dirty="0">
              <a:solidFill>
                <a:schemeClr val="bg1"/>
              </a:solidFill>
              <a:latin typeface="Arial" panose="020B0604020202020204" pitchFamily="34" charset="0"/>
              <a:cs typeface="Arial" panose="020B0604020202020204" pitchFamily="34" charset="0"/>
            </a:endParaRPr>
          </a:p>
        </p:txBody>
      </p:sp>
      <p:sp>
        <p:nvSpPr>
          <p:cNvPr id="11267" name="Rectangle 3"/>
          <p:cNvSpPr>
            <a:spLocks noChangeArrowheads="1"/>
          </p:cNvSpPr>
          <p:nvPr/>
        </p:nvSpPr>
        <p:spPr bwMode="auto">
          <a:xfrm>
            <a:off x="339436" y="4473476"/>
            <a:ext cx="8652164" cy="1015663"/>
          </a:xfrm>
          <a:prstGeom prst="rect">
            <a:avLst/>
          </a:prstGeom>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kumimoji="0" lang="ms-MY" sz="20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Akuntan pendidik</a:t>
            </a:r>
            <a:r>
              <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yaitu akuntan yang mengabdikan dirinya di dalam suatu institusi tertentu yang bertugas mempersiapkan, membimbing dan melatih nara-didik untuk menjadi akuntan profesional.  </a:t>
            </a:r>
            <a:endParaRPr kumimoji="0" lang="ms-MY" sz="2000" b="0" i="0" u="none" strike="noStrike" cap="none" normalizeH="0" baseline="0" dirty="0">
              <a:ln>
                <a:noFill/>
              </a:ln>
              <a:solidFill>
                <a:schemeClr val="bg1"/>
              </a:solidFill>
              <a:effectLst/>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457200" y="274638"/>
            <a:ext cx="8229600" cy="792162"/>
          </a:xfrm>
        </p:spPr>
        <p:txBody>
          <a:bodyPr>
            <a:normAutofit/>
          </a:bodyPr>
          <a:lstStyle/>
          <a:p>
            <a:r>
              <a:rPr lang="en-US" sz="2800" b="1" dirty="0" err="1">
                <a:solidFill>
                  <a:schemeClr val="accent2">
                    <a:lumMod val="20000"/>
                    <a:lumOff val="80000"/>
                  </a:schemeClr>
                </a:solidFill>
              </a:rPr>
              <a:t>Spesialisasi</a:t>
            </a:r>
            <a:r>
              <a:rPr lang="en-US" sz="2800" b="1" dirty="0">
                <a:solidFill>
                  <a:schemeClr val="accent2">
                    <a:lumMod val="20000"/>
                    <a:lumOff val="80000"/>
                  </a:schemeClr>
                </a:solidFill>
              </a:rPr>
              <a:t> </a:t>
            </a:r>
            <a:r>
              <a:rPr lang="en-US" sz="2800" b="1" dirty="0" err="1">
                <a:solidFill>
                  <a:schemeClr val="accent2">
                    <a:lumMod val="20000"/>
                    <a:lumOff val="80000"/>
                  </a:schemeClr>
                </a:solidFill>
              </a:rPr>
              <a:t>Bidang</a:t>
            </a:r>
            <a:r>
              <a:rPr lang="en-US" sz="2800" b="1" dirty="0">
                <a:solidFill>
                  <a:schemeClr val="accent2">
                    <a:lumMod val="20000"/>
                    <a:lumOff val="80000"/>
                  </a:schemeClr>
                </a:solidFill>
              </a:rPr>
              <a:t> </a:t>
            </a:r>
            <a:r>
              <a:rPr lang="en-US" sz="2800" b="1" dirty="0" err="1">
                <a:solidFill>
                  <a:schemeClr val="accent2">
                    <a:lumMod val="20000"/>
                    <a:lumOff val="80000"/>
                  </a:schemeClr>
                </a:solidFill>
              </a:rPr>
              <a:t>Akuntansi</a:t>
            </a:r>
            <a:endParaRPr lang="en-US" sz="2800" b="1" dirty="0">
              <a:solidFill>
                <a:schemeClr val="accent2">
                  <a:lumMod val="20000"/>
                  <a:lumOff val="80000"/>
                </a:schemeClr>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6" name="Rectangle 5"/>
          <p:cNvSpPr/>
          <p:nvPr/>
        </p:nvSpPr>
        <p:spPr>
          <a:xfrm>
            <a:off x="838200" y="1371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200" b="1" dirty="0">
                <a:latin typeface="Arial" panose="020B0604020202020204" pitchFamily="34" charset="0"/>
                <a:cs typeface="Arial" panose="020B0604020202020204" pitchFamily="34" charset="0"/>
              </a:rPr>
              <a:t>Akuntansi  Manajemen</a:t>
            </a:r>
            <a:r>
              <a:rPr lang="ms-MY"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p:txBody>
      </p:sp>
      <p:sp>
        <p:nvSpPr>
          <p:cNvPr id="7" name="Rectangle 6"/>
          <p:cNvSpPr/>
          <p:nvPr/>
        </p:nvSpPr>
        <p:spPr>
          <a:xfrm>
            <a:off x="4572000" y="1371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200" b="1" dirty="0">
                <a:latin typeface="Arial" panose="020B0604020202020204" pitchFamily="34" charset="0"/>
                <a:cs typeface="Arial" panose="020B0604020202020204" pitchFamily="34" charset="0"/>
              </a:rPr>
              <a:t>Akuntansi Biaya</a:t>
            </a:r>
            <a:endParaRPr lang="en-US" sz="2200" dirty="0">
              <a:latin typeface="Arial" panose="020B0604020202020204" pitchFamily="34" charset="0"/>
              <a:cs typeface="Arial" panose="020B0604020202020204" pitchFamily="34" charset="0"/>
            </a:endParaRPr>
          </a:p>
        </p:txBody>
      </p:sp>
      <p:sp>
        <p:nvSpPr>
          <p:cNvPr id="10" name="Rectangle 9"/>
          <p:cNvSpPr/>
          <p:nvPr/>
        </p:nvSpPr>
        <p:spPr>
          <a:xfrm>
            <a:off x="838200" y="2133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200" b="1" dirty="0">
                <a:latin typeface="Arial" panose="020B0604020202020204" pitchFamily="34" charset="0"/>
                <a:cs typeface="Arial" panose="020B0604020202020204" pitchFamily="34" charset="0"/>
              </a:rPr>
              <a:t>Akuntansi Keuangan</a:t>
            </a:r>
            <a:endParaRPr lang="en-US" sz="2200" dirty="0">
              <a:latin typeface="Arial" panose="020B0604020202020204" pitchFamily="34" charset="0"/>
              <a:cs typeface="Arial" panose="020B0604020202020204" pitchFamily="34" charset="0"/>
            </a:endParaRPr>
          </a:p>
        </p:txBody>
      </p:sp>
      <p:sp>
        <p:nvSpPr>
          <p:cNvPr id="11" name="Rectangle 10"/>
          <p:cNvSpPr/>
          <p:nvPr/>
        </p:nvSpPr>
        <p:spPr>
          <a:xfrm>
            <a:off x="4572000" y="2133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200" b="1" dirty="0">
                <a:latin typeface="Arial" panose="020B0604020202020204" pitchFamily="34" charset="0"/>
                <a:cs typeface="Arial" panose="020B0604020202020204" pitchFamily="34" charset="0"/>
              </a:rPr>
              <a:t>Auditing</a:t>
            </a:r>
            <a:r>
              <a:rPr lang="ms-MY"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p:txBody>
      </p:sp>
      <p:sp>
        <p:nvSpPr>
          <p:cNvPr id="12" name="Rectangle 11"/>
          <p:cNvSpPr/>
          <p:nvPr/>
        </p:nvSpPr>
        <p:spPr>
          <a:xfrm>
            <a:off x="838200" y="2895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200" b="1" dirty="0">
                <a:latin typeface="Arial" panose="020B0604020202020204" pitchFamily="34" charset="0"/>
                <a:cs typeface="Arial" panose="020B0604020202020204" pitchFamily="34" charset="0"/>
              </a:rPr>
              <a:t>Akuntansi Pajak</a:t>
            </a:r>
            <a:endParaRPr lang="en-US" sz="2200" dirty="0">
              <a:latin typeface="Arial" panose="020B0604020202020204" pitchFamily="34" charset="0"/>
              <a:cs typeface="Arial" panose="020B0604020202020204" pitchFamily="34" charset="0"/>
            </a:endParaRPr>
          </a:p>
        </p:txBody>
      </p:sp>
      <p:sp>
        <p:nvSpPr>
          <p:cNvPr id="13" name="Rectangle 12"/>
          <p:cNvSpPr/>
          <p:nvPr/>
        </p:nvSpPr>
        <p:spPr>
          <a:xfrm>
            <a:off x="838200" y="3657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200" b="1" dirty="0">
                <a:latin typeface="Arial" panose="020B0604020202020204" pitchFamily="34" charset="0"/>
                <a:cs typeface="Arial" panose="020B0604020202020204" pitchFamily="34" charset="0"/>
              </a:rPr>
              <a:t>Akuntansi Anggaran</a:t>
            </a:r>
            <a:endParaRPr lang="en-US" sz="2200" dirty="0">
              <a:latin typeface="Arial" panose="020B0604020202020204" pitchFamily="34" charset="0"/>
              <a:cs typeface="Arial" panose="020B0604020202020204" pitchFamily="34" charset="0"/>
            </a:endParaRPr>
          </a:p>
        </p:txBody>
      </p:sp>
      <p:sp>
        <p:nvSpPr>
          <p:cNvPr id="14" name="Rectangle 13"/>
          <p:cNvSpPr/>
          <p:nvPr/>
        </p:nvSpPr>
        <p:spPr>
          <a:xfrm>
            <a:off x="4572000" y="2895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200" b="1" dirty="0">
                <a:latin typeface="Arial" panose="020B0604020202020204" pitchFamily="34" charset="0"/>
                <a:cs typeface="Arial" panose="020B0604020202020204" pitchFamily="34" charset="0"/>
              </a:rPr>
              <a:t>Sistem Akuntansi</a:t>
            </a:r>
            <a:endParaRPr lang="en-US" sz="2200" dirty="0">
              <a:latin typeface="Arial" panose="020B0604020202020204" pitchFamily="34" charset="0"/>
              <a:cs typeface="Arial" panose="020B0604020202020204" pitchFamily="34" charset="0"/>
            </a:endParaRPr>
          </a:p>
        </p:txBody>
      </p:sp>
      <p:sp>
        <p:nvSpPr>
          <p:cNvPr id="15" name="Rectangle 14"/>
          <p:cNvSpPr/>
          <p:nvPr/>
        </p:nvSpPr>
        <p:spPr>
          <a:xfrm>
            <a:off x="4572000" y="3657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200" b="1" dirty="0">
                <a:latin typeface="Arial" panose="020B0604020202020204" pitchFamily="34" charset="0"/>
                <a:cs typeface="Arial" panose="020B0604020202020204" pitchFamily="34" charset="0"/>
              </a:rPr>
              <a:t>Akuntansi Internasional</a:t>
            </a:r>
            <a:r>
              <a:rPr lang="ms-MY"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p:txBody>
      </p:sp>
      <p:sp>
        <p:nvSpPr>
          <p:cNvPr id="16" name="Rectangle 15"/>
          <p:cNvSpPr/>
          <p:nvPr/>
        </p:nvSpPr>
        <p:spPr>
          <a:xfrm>
            <a:off x="2667000" y="4419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200" b="1" dirty="0">
                <a:latin typeface="Arial" panose="020B0604020202020204" pitchFamily="34" charset="0"/>
                <a:cs typeface="Arial" panose="020B0604020202020204" pitchFamily="34" charset="0"/>
              </a:rPr>
              <a:t>Akuntansi Sektor Publik</a:t>
            </a:r>
            <a:endParaRPr lang="en-US" sz="2200" dirty="0">
              <a:latin typeface="Arial" panose="020B060402020202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76200" y="304800"/>
            <a:ext cx="9372600" cy="914400"/>
          </a:xfrm>
        </p:spPr>
        <p:txBody>
          <a:bodyPr>
            <a:noAutofit/>
          </a:bodyPr>
          <a:lstStyle/>
          <a:p>
            <a:r>
              <a:rPr lang="ms-MY" sz="2400" dirty="0">
                <a:solidFill>
                  <a:schemeClr val="accent2">
                    <a:lumMod val="40000"/>
                    <a:lumOff val="60000"/>
                  </a:schemeClr>
                </a:solidFill>
                <a:latin typeface="Arial" panose="020B0604020202020204" pitchFamily="34" charset="0"/>
                <a:cs typeface="Arial" panose="020B0604020202020204" pitchFamily="34" charset="0"/>
              </a:rPr>
              <a:t>Kode Etik Akuntan Indonesia </a:t>
            </a:r>
            <a:endParaRPr lang="en-US" sz="2400" dirty="0">
              <a:solidFill>
                <a:schemeClr val="accent2">
                  <a:lumMod val="40000"/>
                  <a:lumOff val="60000"/>
                </a:schemeClr>
              </a:solidFill>
              <a:latin typeface="Arial" panose="020B0604020202020204" pitchFamily="34" charset="0"/>
              <a:cs typeface="Arial" panose="020B0604020202020204" pitchFamily="34" charset="0"/>
            </a:endParaRPr>
          </a:p>
        </p:txBody>
      </p:sp>
      <p:pic>
        <p:nvPicPr>
          <p:cNvPr id="9" name="Content Placeholder 8" descr="Uang-Rupiah.jpg"/>
          <p:cNvPicPr>
            <a:picLocks noGrp="1" noChangeAspect="1"/>
          </p:cNvPicPr>
          <p:nvPr>
            <p:ph idx="1"/>
          </p:nvPr>
        </p:nvPicPr>
        <p:blipFill>
          <a:blip r:embed="rId1"/>
          <a:stretch>
            <a:fillRect/>
          </a:stretch>
        </p:blipFill>
        <p:spPr>
          <a:xfrm>
            <a:off x="5334000" y="-312914"/>
            <a:ext cx="3810000" cy="1952625"/>
          </a:xfrm>
        </p:spPr>
      </p:pic>
      <p:sp>
        <p:nvSpPr>
          <p:cNvPr id="9217" name="Rectangle 1"/>
          <p:cNvSpPr>
            <a:spLocks noChangeArrowheads="1"/>
          </p:cNvSpPr>
          <p:nvPr/>
        </p:nvSpPr>
        <p:spPr bwMode="auto">
          <a:xfrm>
            <a:off x="533398" y="1621304"/>
            <a:ext cx="8153401" cy="96949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tabLst>
                <a:tab pos="228600" algn="l"/>
              </a:tabLst>
            </a:pPr>
            <a:r>
              <a:rPr kumimoji="0" lang="ms-MY" sz="1900" b="0" i="0" u="none" strike="noStrike" cap="none" normalizeH="0" baseline="0" dirty="0">
                <a:ln>
                  <a:noFill/>
                </a:ln>
                <a:solidFill>
                  <a:schemeClr val="accent3">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-Setiap akuntan harus selalu mempertahankan nama baik profesi dan menjunjung tinggi aturan dan etika profesi serta hukum negara dimana ia melaksanakan pekerjaannya.</a:t>
            </a:r>
            <a:endParaRPr kumimoji="0" lang="ms-MY" sz="1900" b="0" i="0" u="none" strike="noStrike" cap="none" normalizeH="0" baseline="0" dirty="0">
              <a:ln>
                <a:noFill/>
              </a:ln>
              <a:solidFill>
                <a:schemeClr val="accent3">
                  <a:lumMod val="40000"/>
                  <a:lumOff val="60000"/>
                </a:schemeClr>
              </a:solidFill>
              <a:effectLst/>
              <a:latin typeface="Arial" panose="020B0604020202020204" pitchFamily="34" charset="0"/>
            </a:endParaRPr>
          </a:p>
        </p:txBody>
      </p:sp>
      <p:sp>
        <p:nvSpPr>
          <p:cNvPr id="7" name="Rectangle 6"/>
          <p:cNvSpPr/>
          <p:nvPr/>
        </p:nvSpPr>
        <p:spPr>
          <a:xfrm>
            <a:off x="533398" y="2828092"/>
            <a:ext cx="8153401" cy="677108"/>
          </a:xfrm>
          <a:prstGeom prst="rect">
            <a:avLst/>
          </a:prstGeom>
        </p:spPr>
        <p:txBody>
          <a:bodyPr wrap="square">
            <a:spAutoFit/>
          </a:bodyPr>
          <a:lstStyle/>
          <a:p>
            <a:r>
              <a:rPr lang="ms-MY" sz="1900" dirty="0">
                <a:solidFill>
                  <a:schemeClr val="accent2">
                    <a:lumMod val="40000"/>
                    <a:lumOff val="60000"/>
                  </a:schemeClr>
                </a:solidFill>
                <a:latin typeface="Arial" panose="020B0604020202020204" pitchFamily="34" charset="0"/>
                <a:cs typeface="Arial" panose="020B0604020202020204" pitchFamily="34" charset="0"/>
              </a:rPr>
              <a:t>-Setiap akuntan harus mempertahankan integritas dan obyektivitas dalam melaksanakan tugasnya</a:t>
            </a:r>
            <a:endParaRPr lang="en-US" sz="1900" dirty="0">
              <a:solidFill>
                <a:schemeClr val="accent2">
                  <a:lumMod val="40000"/>
                  <a:lumOff val="60000"/>
                </a:schemeClr>
              </a:solidFill>
              <a:latin typeface="Arial" panose="020B0604020202020204" pitchFamily="34" charset="0"/>
              <a:cs typeface="Arial" panose="020B0604020202020204" pitchFamily="34" charset="0"/>
            </a:endParaRPr>
          </a:p>
        </p:txBody>
      </p:sp>
      <p:sp>
        <p:nvSpPr>
          <p:cNvPr id="9218" name="Rectangle 2"/>
          <p:cNvSpPr>
            <a:spLocks noChangeArrowheads="1"/>
          </p:cNvSpPr>
          <p:nvPr/>
        </p:nvSpPr>
        <p:spPr bwMode="auto">
          <a:xfrm>
            <a:off x="533399" y="3754904"/>
            <a:ext cx="8153401" cy="96949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tabLst>
                <a:tab pos="228600" algn="l"/>
              </a:tabLst>
            </a:pPr>
            <a:r>
              <a:rPr kumimoji="0" lang="ms-MY" sz="1900" b="0" i="0" u="none" strike="noStrike" cap="none" normalizeH="0" baseline="0" dirty="0">
                <a:ln>
                  <a:noFill/>
                </a:ln>
                <a:solidFill>
                  <a:schemeClr val="accent3">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-Setiap akuntan harus melaksanakan tugasnya sesuai dengan standar teknis dan profesional yang relevan</a:t>
            </a:r>
            <a:endParaRPr kumimoji="0" lang="en-US" sz="1900" b="0" i="0" u="none" strike="noStrike" cap="none" normalizeH="0" baseline="0" dirty="0">
              <a:ln>
                <a:noFill/>
              </a:ln>
              <a:solidFill>
                <a:schemeClr val="accent3">
                  <a:lumMod val="40000"/>
                  <a:lumOff val="60000"/>
                </a:schemeClr>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en-US" sz="1900" b="0" i="0" u="none" strike="noStrike" cap="none" normalizeH="0" baseline="0" dirty="0">
              <a:ln>
                <a:noFill/>
              </a:ln>
              <a:solidFill>
                <a:schemeClr val="accent3">
                  <a:lumMod val="40000"/>
                  <a:lumOff val="60000"/>
                </a:schemeClr>
              </a:solidFill>
              <a:effectLst/>
              <a:latin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76200" y="304800"/>
            <a:ext cx="9372600" cy="914400"/>
          </a:xfrm>
        </p:spPr>
        <p:txBody>
          <a:bodyPr>
            <a:noAutofit/>
          </a:bodyPr>
          <a:lstStyle/>
          <a:p>
            <a:r>
              <a:rPr lang="ms-MY" sz="2400" dirty="0">
                <a:solidFill>
                  <a:schemeClr val="accent2">
                    <a:lumMod val="40000"/>
                    <a:lumOff val="60000"/>
                  </a:schemeClr>
                </a:solidFill>
                <a:latin typeface="Arial" panose="020B0604020202020204" pitchFamily="34" charset="0"/>
                <a:cs typeface="Arial" panose="020B0604020202020204" pitchFamily="34" charset="0"/>
              </a:rPr>
              <a:t>Kode Etik Akuntan Indonesia </a:t>
            </a:r>
            <a:endParaRPr lang="en-US" sz="2400" dirty="0">
              <a:solidFill>
                <a:schemeClr val="accent2">
                  <a:lumMod val="40000"/>
                  <a:lumOff val="60000"/>
                </a:schemeClr>
              </a:solidFill>
              <a:latin typeface="Arial" panose="020B0604020202020204" pitchFamily="34" charset="0"/>
              <a:cs typeface="Arial" panose="020B0604020202020204" pitchFamily="34" charset="0"/>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9219" name="Rectangle 3"/>
          <p:cNvSpPr>
            <a:spLocks noChangeArrowheads="1"/>
          </p:cNvSpPr>
          <p:nvPr/>
        </p:nvSpPr>
        <p:spPr bwMode="auto">
          <a:xfrm>
            <a:off x="762000" y="1782396"/>
            <a:ext cx="7772400" cy="67710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tabLst>
                <a:tab pos="228600" algn="l"/>
              </a:tabLst>
            </a:pPr>
            <a:r>
              <a:rPr kumimoji="0" lang="ms-MY" sz="1900" b="0" i="0" u="none" strike="noStrike" cap="none" normalizeH="0" baseline="0" dirty="0">
                <a:ln>
                  <a:noFill/>
                </a:ln>
                <a:solidFill>
                  <a:schemeClr val="accent3">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-Setiap akuntan harus meningkatkan kecakapan profesionalnya, agar mampu memberikan manfaat optimum dalam melaksanakan tugasnya</a:t>
            </a:r>
            <a:endParaRPr kumimoji="0" lang="ms-MY" sz="1900" b="0" i="0" u="none" strike="noStrike" cap="none" normalizeH="0" baseline="0" dirty="0">
              <a:ln>
                <a:noFill/>
              </a:ln>
              <a:solidFill>
                <a:schemeClr val="accent3">
                  <a:lumMod val="40000"/>
                  <a:lumOff val="60000"/>
                </a:schemeClr>
              </a:solidFill>
              <a:effectLst/>
              <a:latin typeface="Arial" panose="020B0604020202020204" pitchFamily="34" charset="0"/>
            </a:endParaRPr>
          </a:p>
        </p:txBody>
      </p:sp>
      <p:sp>
        <p:nvSpPr>
          <p:cNvPr id="9220" name="Rectangle 4"/>
          <p:cNvSpPr>
            <a:spLocks noChangeArrowheads="1"/>
          </p:cNvSpPr>
          <p:nvPr/>
        </p:nvSpPr>
        <p:spPr bwMode="auto">
          <a:xfrm>
            <a:off x="762000" y="2840504"/>
            <a:ext cx="7696200" cy="96949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tabLst>
                <a:tab pos="228600" algn="l"/>
              </a:tabLst>
            </a:pPr>
            <a:r>
              <a:rPr kumimoji="0" lang="ms-MY" sz="19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-Setiap akuntan harus menjaga kerahasiaan informasi yang diperoleh dalam tugasnya.</a:t>
            </a:r>
            <a:endParaRPr kumimoji="0" lang="en-US" sz="1900" b="0" i="0" u="none" strike="noStrike" cap="none" normalizeH="0" baseline="0" dirty="0">
              <a:ln>
                <a:noFill/>
              </a:ln>
              <a:solidFill>
                <a:schemeClr val="accent2">
                  <a:lumMod val="40000"/>
                  <a:lumOff val="60000"/>
                </a:schemeClr>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en-US" sz="1900" b="0" i="0" u="none" strike="noStrike" cap="none" normalizeH="0" baseline="0" dirty="0">
              <a:ln>
                <a:noFill/>
              </a:ln>
              <a:solidFill>
                <a:schemeClr val="accent2">
                  <a:lumMod val="40000"/>
                  <a:lumOff val="60000"/>
                </a:schemeClr>
              </a:solidFill>
              <a:effectLst/>
              <a:latin typeface="Arial" panose="020B0604020202020204" pitchFamily="34" charset="0"/>
            </a:endParaRPr>
          </a:p>
        </p:txBody>
      </p:sp>
      <p:sp>
        <p:nvSpPr>
          <p:cNvPr id="9221" name="Rectangle 5"/>
          <p:cNvSpPr>
            <a:spLocks noChangeArrowheads="1"/>
          </p:cNvSpPr>
          <p:nvPr/>
        </p:nvSpPr>
        <p:spPr bwMode="auto">
          <a:xfrm>
            <a:off x="723416" y="3886200"/>
            <a:ext cx="7582384" cy="67710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defTabSz="914400" rtl="0" eaLnBrk="1" fontAlgn="base" latinLnBrk="0" hangingPunct="1">
              <a:lnSpc>
                <a:spcPct val="100000"/>
              </a:lnSpc>
              <a:spcBef>
                <a:spcPct val="0"/>
              </a:spcBef>
              <a:spcAft>
                <a:spcPct val="0"/>
              </a:spcAft>
              <a:buClrTx/>
              <a:buSzTx/>
              <a:tabLst>
                <a:tab pos="228600" algn="l"/>
              </a:tabLst>
            </a:pPr>
            <a:r>
              <a:rPr kumimoji="0" lang="ms-MY" sz="1900" b="0" i="0" u="none" strike="noStrike" cap="none" normalizeH="0" baseline="0" dirty="0">
                <a:ln>
                  <a:noFill/>
                </a:ln>
                <a:solidFill>
                  <a:schemeClr val="accent3">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-Setiap akuntan harus bisa mempertanggungjawabkan mutu pekerjaan atau pelaksanaan tugasnya.</a:t>
            </a:r>
            <a:endParaRPr kumimoji="0" lang="ms-MY" sz="1900" b="0" i="0" u="none" strike="noStrike" cap="none" normalizeH="0" baseline="0" dirty="0">
              <a:ln>
                <a:noFill/>
              </a:ln>
              <a:solidFill>
                <a:schemeClr val="accent3">
                  <a:lumMod val="40000"/>
                  <a:lumOff val="60000"/>
                </a:schemeClr>
              </a:solidFill>
              <a:effectLst/>
              <a:latin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p:cNvSpPr>
            <a:spLocks noGrp="1"/>
          </p:cNvSpPr>
          <p:nvPr>
            <p:ph type="title"/>
          </p:nvPr>
        </p:nvSpPr>
        <p:spPr/>
        <p:txBody>
          <a:bodyPr>
            <a:normAutofit/>
          </a:bodyPr>
          <a:lstStyle/>
          <a:p>
            <a:r>
              <a:rPr lang="en-US" sz="3200" b="1" dirty="0" err="1">
                <a:solidFill>
                  <a:schemeClr val="bg1"/>
                </a:solidFill>
              </a:rPr>
              <a:t>Jenis</a:t>
            </a:r>
            <a:r>
              <a:rPr lang="en-US" sz="3200" b="1" dirty="0">
                <a:solidFill>
                  <a:schemeClr val="bg1"/>
                </a:solidFill>
              </a:rPr>
              <a:t>  </a:t>
            </a:r>
            <a:r>
              <a:rPr lang="en-US" sz="3200" b="1" dirty="0" err="1">
                <a:solidFill>
                  <a:schemeClr val="bg1"/>
                </a:solidFill>
              </a:rPr>
              <a:t>Badan</a:t>
            </a:r>
            <a:r>
              <a:rPr lang="en-US" sz="3200" b="1" dirty="0">
                <a:solidFill>
                  <a:schemeClr val="bg1"/>
                </a:solidFill>
              </a:rPr>
              <a:t> </a:t>
            </a:r>
            <a:r>
              <a:rPr lang="en-US" sz="3200" b="1" dirty="0" err="1">
                <a:solidFill>
                  <a:schemeClr val="bg1"/>
                </a:solidFill>
              </a:rPr>
              <a:t>Hukum</a:t>
            </a:r>
            <a:endParaRPr lang="en-US" sz="3200" b="1" dirty="0">
              <a:solidFill>
                <a:schemeClr val="bg1"/>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6" name="Rectangle 5"/>
          <p:cNvSpPr/>
          <p:nvPr/>
        </p:nvSpPr>
        <p:spPr>
          <a:xfrm>
            <a:off x="1447800" y="1600200"/>
            <a:ext cx="6629400" cy="6096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ms-MY" sz="2000" b="1" dirty="0">
                <a:latin typeface="Arial" panose="020B0604020202020204" pitchFamily="34" charset="0"/>
                <a:cs typeface="Arial" panose="020B0604020202020204" pitchFamily="34" charset="0"/>
              </a:rPr>
              <a:t>Perusahaan  Perseorangan</a:t>
            </a:r>
            <a:r>
              <a:rPr lang="ms-MY" sz="2000"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
        <p:nvSpPr>
          <p:cNvPr id="7" name="Rectangle 6"/>
          <p:cNvSpPr/>
          <p:nvPr/>
        </p:nvSpPr>
        <p:spPr>
          <a:xfrm>
            <a:off x="1447800" y="2438400"/>
            <a:ext cx="6629400" cy="6096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ms-MY" sz="2000" b="1" dirty="0">
                <a:latin typeface="Arial" panose="020B0604020202020204" pitchFamily="34" charset="0"/>
                <a:cs typeface="Arial" panose="020B0604020202020204" pitchFamily="34" charset="0"/>
              </a:rPr>
              <a:t>Persekutuan  Firma </a:t>
            </a:r>
            <a:r>
              <a:rPr lang="ms-MY" sz="2000" dirty="0">
                <a:latin typeface="Arial" panose="020B0604020202020204" pitchFamily="34" charset="0"/>
                <a:cs typeface="Arial" panose="020B0604020202020204" pitchFamily="34" charset="0"/>
              </a:rPr>
              <a:t> </a:t>
            </a:r>
            <a:r>
              <a:rPr lang="ms-MY" sz="2000" i="1" dirty="0">
                <a:latin typeface="Arial" panose="020B0604020202020204" pitchFamily="34" charset="0"/>
                <a:cs typeface="Arial" panose="020B0604020202020204" pitchFamily="34" charset="0"/>
              </a:rPr>
              <a:t>(partnership firm)</a:t>
            </a:r>
            <a:r>
              <a:rPr lang="ms-MY" sz="2000"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
        <p:nvSpPr>
          <p:cNvPr id="10" name="Rectangle 9"/>
          <p:cNvSpPr/>
          <p:nvPr/>
        </p:nvSpPr>
        <p:spPr>
          <a:xfrm>
            <a:off x="1447800" y="3276600"/>
            <a:ext cx="6629400" cy="6096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ms-MY" sz="2000" b="1" dirty="0">
                <a:latin typeface="Arial" panose="020B0604020202020204" pitchFamily="34" charset="0"/>
                <a:cs typeface="Arial" panose="020B0604020202020204" pitchFamily="34" charset="0"/>
              </a:rPr>
              <a:t>CV </a:t>
            </a:r>
            <a:r>
              <a:rPr lang="ms-MY" sz="2000" b="1" i="1" dirty="0">
                <a:latin typeface="Arial" panose="020B0604020202020204" pitchFamily="34" charset="0"/>
                <a:cs typeface="Arial" panose="020B0604020202020204" pitchFamily="34" charset="0"/>
              </a:rPr>
              <a:t>(Commanditaire Vennootschap)</a:t>
            </a:r>
            <a:r>
              <a:rPr lang="ms-MY" sz="2000" b="1"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
        <p:nvSpPr>
          <p:cNvPr id="11" name="Rectangle 10"/>
          <p:cNvSpPr/>
          <p:nvPr/>
        </p:nvSpPr>
        <p:spPr>
          <a:xfrm>
            <a:off x="1447800" y="4191000"/>
            <a:ext cx="6629400" cy="6096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ms-MY" sz="2000" b="1" dirty="0">
                <a:latin typeface="Arial" panose="020B0604020202020204" pitchFamily="34" charset="0"/>
                <a:cs typeface="Arial" panose="020B0604020202020204" pitchFamily="34" charset="0"/>
              </a:rPr>
              <a:t>Perseroan  Terbatas</a:t>
            </a:r>
            <a:r>
              <a:rPr lang="ms-MY" sz="2000" dirty="0">
                <a:latin typeface="Arial" panose="020B0604020202020204" pitchFamily="34" charset="0"/>
                <a:cs typeface="Arial" panose="020B0604020202020204" pitchFamily="34" charset="0"/>
              </a:rPr>
              <a:t> (PT)</a:t>
            </a:r>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p:txBody>
          <a:bodyPr>
            <a:normAutofit/>
          </a:bodyPr>
          <a:lstStyle/>
          <a:p>
            <a:r>
              <a:rPr lang="en-US" sz="2800" b="1" dirty="0" err="1">
                <a:solidFill>
                  <a:schemeClr val="accent2">
                    <a:lumMod val="20000"/>
                    <a:lumOff val="80000"/>
                  </a:schemeClr>
                </a:solidFill>
                <a:latin typeface="Arial" panose="020B0604020202020204" pitchFamily="34" charset="0"/>
                <a:cs typeface="Arial" panose="020B0604020202020204" pitchFamily="34" charset="0"/>
              </a:rPr>
              <a:t>Lingkungan</a:t>
            </a:r>
            <a:r>
              <a:rPr lang="en-US" sz="2800" b="1" dirty="0">
                <a:solidFill>
                  <a:schemeClr val="accent2">
                    <a:lumMod val="20000"/>
                    <a:lumOff val="80000"/>
                  </a:schemeClr>
                </a:solidFill>
                <a:latin typeface="Arial" panose="020B0604020202020204" pitchFamily="34" charset="0"/>
                <a:cs typeface="Arial" panose="020B0604020202020204" pitchFamily="34" charset="0"/>
              </a:rPr>
              <a:t> Perusahaan</a:t>
            </a:r>
            <a:endParaRPr lang="en-US" sz="2800" b="1" dirty="0">
              <a:solidFill>
                <a:schemeClr val="accent2">
                  <a:lumMod val="20000"/>
                  <a:lumOff val="80000"/>
                </a:schemeClr>
              </a:solidFill>
              <a:latin typeface="Arial" panose="020B0604020202020204" pitchFamily="34" charset="0"/>
              <a:cs typeface="Arial" panose="020B0604020202020204" pitchFamily="34" charset="0"/>
            </a:endParaRPr>
          </a:p>
        </p:txBody>
      </p:sp>
      <p:pic>
        <p:nvPicPr>
          <p:cNvPr id="9" name="Content Placeholder 8" descr="Uang-Rupiah.jpg"/>
          <p:cNvPicPr>
            <a:picLocks noGrp="1" noChangeAspect="1"/>
          </p:cNvPicPr>
          <p:nvPr>
            <p:ph idx="1"/>
          </p:nvPr>
        </p:nvPicPr>
        <p:blipFill>
          <a:blip r:embed="rId1"/>
          <a:stretch>
            <a:fillRect/>
          </a:stretch>
        </p:blipFill>
        <p:spPr>
          <a:xfrm>
            <a:off x="6172200" y="4495800"/>
            <a:ext cx="2819400" cy="2057399"/>
          </a:xfrm>
        </p:spPr>
      </p:pic>
      <p:sp>
        <p:nvSpPr>
          <p:cNvPr id="20481" name="Rectangle 1"/>
          <p:cNvSpPr>
            <a:spLocks noChangeArrowheads="1"/>
          </p:cNvSpPr>
          <p:nvPr/>
        </p:nvSpPr>
        <p:spPr bwMode="auto">
          <a:xfrm>
            <a:off x="394545" y="1676400"/>
            <a:ext cx="7758855" cy="224676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Untuk dapat menciptakan kekayaan sebagai tujuan didirikannya, sebuah perusahaan harus melaksanakan tiga kegiatan utama, yaitu </a:t>
            </a:r>
            <a:r>
              <a:rPr kumimoji="0" lang="ms-MY" sz="20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ms-MY" sz="20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sz="20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pPr>
            <a:r>
              <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-Mendesain produk yang sesuai dengan kebutuhan konsumen</a:t>
            </a:r>
            <a:endParaRPr kumimoji="0" lang="en-US" sz="20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pPr>
            <a:r>
              <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-Memproduksi produk tersebut secara </a:t>
            </a:r>
            <a:r>
              <a:rPr kumimoji="0" lang="ms-MY" sz="2000" b="0" i="1"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cost effective</a:t>
            </a:r>
            <a:r>
              <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-Memasarkan produk tersebut secara efektif kepada </a:t>
            </a:r>
            <a:r>
              <a:rPr kumimoji="0" lang="ms-MY" sz="2000" b="0" i="1"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customers</a:t>
            </a:r>
            <a:r>
              <a:rPr kumimoji="0" lang="ms-MY" sz="20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a:t>
            </a:r>
            <a:r>
              <a:rPr kumimoji="0" lang="en-US" sz="2000" b="0" i="0" u="none" strike="noStrike" cap="none" normalizeH="0" baseline="0" dirty="0">
                <a:ln>
                  <a:noFill/>
                </a:ln>
                <a:solidFill>
                  <a:schemeClr val="bg1"/>
                </a:solidFill>
                <a:effectLst/>
                <a:latin typeface="Arial" panose="020B0604020202020204" pitchFamily="34" charset="0"/>
              </a:rPr>
              <a:t> </a:t>
            </a:r>
            <a:endParaRPr kumimoji="0" lang="en-US" sz="2000" b="0" i="0" u="none" strike="noStrike" cap="none" normalizeH="0" baseline="0" dirty="0">
              <a:ln>
                <a:noFill/>
              </a:ln>
              <a:solidFill>
                <a:schemeClr val="bg1"/>
              </a:solidFill>
              <a:effectLst/>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0" y="228600"/>
            <a:ext cx="9144000" cy="838200"/>
          </a:xfrm>
        </p:spPr>
        <p:txBody>
          <a:bodyPr>
            <a:noAutofit/>
          </a:bodyPr>
          <a:lstStyle/>
          <a:p>
            <a:r>
              <a:rPr lang="ms-MY" sz="2800" dirty="0">
                <a:solidFill>
                  <a:schemeClr val="bg1"/>
                </a:solidFill>
                <a:latin typeface="Arial" panose="020B0604020202020204" pitchFamily="34" charset="0"/>
                <a:cs typeface="Arial" panose="020B0604020202020204" pitchFamily="34" charset="0"/>
              </a:rPr>
              <a:t>Ciri-ciri  Perseroan  Terbatas</a:t>
            </a:r>
            <a:endParaRPr lang="en-US" sz="2800" dirty="0">
              <a:solidFill>
                <a:schemeClr val="bg1"/>
              </a:solidFill>
              <a:latin typeface="Arial" panose="020B0604020202020204" pitchFamily="34" charset="0"/>
              <a:cs typeface="Arial" panose="020B0604020202020204" pitchFamily="34" charset="0"/>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6" name="Rectangle 5"/>
          <p:cNvSpPr/>
          <p:nvPr/>
        </p:nvSpPr>
        <p:spPr>
          <a:xfrm>
            <a:off x="1371600" y="1524000"/>
            <a:ext cx="6248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1900" dirty="0">
                <a:latin typeface="Arial" panose="020B0604020202020204" pitchFamily="34" charset="0"/>
                <a:cs typeface="Arial" panose="020B0604020202020204" pitchFamily="34" charset="0"/>
              </a:rPr>
              <a:t>Kepemilikan Dalam Bentuk Saham</a:t>
            </a:r>
            <a:endParaRPr lang="en-US" sz="1900" dirty="0">
              <a:latin typeface="Arial" panose="020B0604020202020204" pitchFamily="34" charset="0"/>
              <a:cs typeface="Arial" panose="020B0604020202020204" pitchFamily="34" charset="0"/>
            </a:endParaRPr>
          </a:p>
        </p:txBody>
      </p:sp>
      <p:sp>
        <p:nvSpPr>
          <p:cNvPr id="7" name="Rectangle 6"/>
          <p:cNvSpPr/>
          <p:nvPr/>
        </p:nvSpPr>
        <p:spPr>
          <a:xfrm>
            <a:off x="1371600" y="2209800"/>
            <a:ext cx="6248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1900" dirty="0">
                <a:latin typeface="Arial" panose="020B0604020202020204" pitchFamily="34" charset="0"/>
                <a:cs typeface="Arial" panose="020B0604020202020204" pitchFamily="34" charset="0"/>
              </a:rPr>
              <a:t>Tanggung jawab yang terbatas</a:t>
            </a:r>
            <a:endParaRPr lang="en-US" sz="1900" dirty="0">
              <a:latin typeface="Arial" panose="020B0604020202020204" pitchFamily="34" charset="0"/>
              <a:cs typeface="Arial" panose="020B0604020202020204" pitchFamily="34" charset="0"/>
            </a:endParaRPr>
          </a:p>
        </p:txBody>
      </p:sp>
      <p:sp>
        <p:nvSpPr>
          <p:cNvPr id="10" name="Rectangle 9"/>
          <p:cNvSpPr/>
          <p:nvPr/>
        </p:nvSpPr>
        <p:spPr>
          <a:xfrm>
            <a:off x="1371600" y="2895600"/>
            <a:ext cx="6248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1900" dirty="0">
                <a:latin typeface="Arial" panose="020B0604020202020204" pitchFamily="34" charset="0"/>
                <a:cs typeface="Arial" panose="020B0604020202020204" pitchFamily="34" charset="0"/>
              </a:rPr>
              <a:t>Umur Tidak Terbatas</a:t>
            </a:r>
            <a:endParaRPr lang="en-US" sz="1900" dirty="0">
              <a:latin typeface="Arial" panose="020B0604020202020204" pitchFamily="34" charset="0"/>
              <a:cs typeface="Arial" panose="020B0604020202020204" pitchFamily="34" charset="0"/>
            </a:endParaRPr>
          </a:p>
        </p:txBody>
      </p:sp>
      <p:sp>
        <p:nvSpPr>
          <p:cNvPr id="11" name="Rectangle 10"/>
          <p:cNvSpPr/>
          <p:nvPr/>
        </p:nvSpPr>
        <p:spPr>
          <a:xfrm>
            <a:off x="1371600" y="3581400"/>
            <a:ext cx="6248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1900" dirty="0">
                <a:latin typeface="Arial" panose="020B0604020202020204" pitchFamily="34" charset="0"/>
                <a:cs typeface="Arial" panose="020B0604020202020204" pitchFamily="34" charset="0"/>
              </a:rPr>
              <a:t>Pemilikan  kepentingan  dalam  perusahaan</a:t>
            </a:r>
            <a:endParaRPr lang="en-US" sz="1900" dirty="0">
              <a:latin typeface="Arial" panose="020B0604020202020204" pitchFamily="34" charset="0"/>
              <a:cs typeface="Arial" panose="020B0604020202020204" pitchFamily="34" charset="0"/>
            </a:endParaRPr>
          </a:p>
        </p:txBody>
      </p:sp>
      <p:sp>
        <p:nvSpPr>
          <p:cNvPr id="12" name="Rectangle 11"/>
          <p:cNvSpPr/>
          <p:nvPr/>
        </p:nvSpPr>
        <p:spPr>
          <a:xfrm>
            <a:off x="1371600" y="4267200"/>
            <a:ext cx="6248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1900" dirty="0">
                <a:latin typeface="Arial" panose="020B0604020202020204" pitchFamily="34" charset="0"/>
                <a:cs typeface="Arial" panose="020B0604020202020204" pitchFamily="34" charset="0"/>
              </a:rPr>
              <a:t>Hak  atas  laba</a:t>
            </a:r>
            <a:endParaRPr lang="en-US" sz="1900" dirty="0">
              <a:latin typeface="Arial" panose="020B0604020202020204" pitchFamily="34" charset="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419600"/>
            <a:ext cx="4800600" cy="2438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4419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4800600" y="3602288"/>
            <a:ext cx="4371976" cy="3274762"/>
          </a:xfrm>
        </p:spPr>
      </p:pic>
      <p:sp>
        <p:nvSpPr>
          <p:cNvPr id="6" name="Title 5"/>
          <p:cNvSpPr>
            <a:spLocks noGrp="1"/>
          </p:cNvSpPr>
          <p:nvPr>
            <p:ph type="title"/>
          </p:nvPr>
        </p:nvSpPr>
        <p:spPr>
          <a:xfrm>
            <a:off x="457200" y="1828800"/>
            <a:ext cx="8229600" cy="1143000"/>
          </a:xfrm>
        </p:spPr>
        <p:txBody>
          <a:bodyPr>
            <a:normAutofit/>
          </a:bodyPr>
          <a:lstStyle/>
          <a:p>
            <a:r>
              <a:rPr lang="ms-MY" sz="3200" b="1" dirty="0">
                <a:solidFill>
                  <a:schemeClr val="accent2">
                    <a:lumMod val="60000"/>
                    <a:lumOff val="40000"/>
                  </a:schemeClr>
                </a:solidFill>
                <a:latin typeface="Arial" panose="020B0604020202020204" pitchFamily="34" charset="0"/>
                <a:cs typeface="Arial" panose="020B0604020202020204" pitchFamily="34" charset="0"/>
              </a:rPr>
              <a:t>STRUKTUR  DASAR  AKUNTANSI</a:t>
            </a:r>
            <a:endParaRPr lang="en-US" sz="3200" dirty="0">
              <a:solidFill>
                <a:schemeClr val="accent2">
                  <a:lumMod val="60000"/>
                  <a:lumOff val="40000"/>
                </a:schemeClr>
              </a:solidFill>
              <a:latin typeface="Arial" panose="020B0604020202020204" pitchFamily="34"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19469" name="Rectangle 13"/>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endParaRPr lang="en-US"/>
          </a:p>
        </p:txBody>
      </p:sp>
      <p:sp>
        <p:nvSpPr>
          <p:cNvPr id="19471" name="Rectangle 15"/>
          <p:cNvSpPr>
            <a:spLocks noChangeArrowheads="1"/>
          </p:cNvSpPr>
          <p:nvPr/>
        </p:nvSpPr>
        <p:spPr bwMode="auto">
          <a:xfrm>
            <a:off x="0" y="457200"/>
            <a:ext cx="9144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19475" name="Rectangle 19"/>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ms-MY" sz="800" b="0" i="1"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Posting</a:t>
            </a:r>
            <a:endParaRPr kumimoji="0" lang="ms-MY" sz="1800" b="0" i="0" u="none" strike="noStrike" cap="none" normalizeH="0" baseline="0">
              <a:ln>
                <a:noFill/>
              </a:ln>
              <a:solidFill>
                <a:schemeClr val="tx1"/>
              </a:solidFill>
              <a:effectLst/>
              <a:latin typeface="Arial" panose="020B0604020202020204" pitchFamily="34" charset="0"/>
            </a:endParaRPr>
          </a:p>
        </p:txBody>
      </p:sp>
      <p:sp>
        <p:nvSpPr>
          <p:cNvPr id="20" name="Title 19"/>
          <p:cNvSpPr>
            <a:spLocks noGrp="1"/>
          </p:cNvSpPr>
          <p:nvPr>
            <p:ph type="title"/>
          </p:nvPr>
        </p:nvSpPr>
        <p:spPr/>
        <p:txBody>
          <a:bodyPr>
            <a:normAutofit/>
          </a:bodyPr>
          <a:lstStyle/>
          <a:p>
            <a:endParaRPr lang="en-US" sz="2800" dirty="0"/>
          </a:p>
        </p:txBody>
      </p:sp>
      <p:sp>
        <p:nvSpPr>
          <p:cNvPr id="23" name="Rectangle 2"/>
          <p:cNvSpPr txBox="1">
            <a:spLocks noChangeArrowheads="1"/>
          </p:cNvSpPr>
          <p:nvPr/>
        </p:nvSpPr>
        <p:spPr>
          <a:xfrm>
            <a:off x="685800" y="533400"/>
            <a:ext cx="8229600" cy="7794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2800" b="0" i="0" u="none" strike="noStrike" kern="1200" cap="none" spc="0" normalizeH="0" baseline="0" noProof="0" dirty="0" err="1">
                <a:ln>
                  <a:noFill/>
                </a:ln>
                <a:solidFill>
                  <a:srgbClr val="FFFF99"/>
                </a:solidFill>
                <a:effectLst/>
                <a:uLnTx/>
                <a:uFillTx/>
                <a:latin typeface="Arial Black" panose="020B0A04020102020204" pitchFamily="34" charset="0"/>
                <a:ea typeface="+mj-ea"/>
                <a:cs typeface="+mj-cs"/>
              </a:rPr>
              <a:t>Siklus</a:t>
            </a:r>
            <a:r>
              <a:rPr kumimoji="0" lang="en-US" sz="2800" b="0" i="0" u="none" strike="noStrike" kern="1200" cap="none" spc="0" normalizeH="0" baseline="0" noProof="0" dirty="0">
                <a:ln>
                  <a:noFill/>
                </a:ln>
                <a:solidFill>
                  <a:srgbClr val="FFFF99"/>
                </a:solidFill>
                <a:effectLst/>
                <a:uLnTx/>
                <a:uFillTx/>
                <a:latin typeface="Arial Black" panose="020B0A04020102020204" pitchFamily="34" charset="0"/>
                <a:ea typeface="+mj-ea"/>
                <a:cs typeface="+mj-cs"/>
              </a:rPr>
              <a:t> </a:t>
            </a:r>
            <a:r>
              <a:rPr kumimoji="0" lang="en-US" sz="2800" b="0" i="0" u="none" strike="noStrike" kern="1200" cap="none" spc="0" normalizeH="0" baseline="0" noProof="0" dirty="0" err="1">
                <a:ln>
                  <a:noFill/>
                </a:ln>
                <a:solidFill>
                  <a:srgbClr val="FFFF99"/>
                </a:solidFill>
                <a:effectLst/>
                <a:uLnTx/>
                <a:uFillTx/>
                <a:latin typeface="Arial Black" panose="020B0A04020102020204" pitchFamily="34" charset="0"/>
                <a:ea typeface="+mj-ea"/>
                <a:cs typeface="+mj-cs"/>
              </a:rPr>
              <a:t>Akuntansi</a:t>
            </a:r>
            <a:endParaRPr kumimoji="0" lang="en-US" sz="2800" b="0" i="0" u="none" strike="noStrike" kern="1200" cap="none" spc="0" normalizeH="0" baseline="0" noProof="0" dirty="0">
              <a:ln>
                <a:noFill/>
              </a:ln>
              <a:solidFill>
                <a:srgbClr val="FFFF99"/>
              </a:solidFill>
              <a:effectLst/>
              <a:uLnTx/>
              <a:uFillTx/>
              <a:latin typeface="Arial Black" panose="020B0A04020102020204" pitchFamily="34" charset="0"/>
              <a:ea typeface="+mj-ea"/>
              <a:cs typeface="+mj-cs"/>
            </a:endParaRPr>
          </a:p>
        </p:txBody>
      </p:sp>
      <p:sp>
        <p:nvSpPr>
          <p:cNvPr id="25" name="Rectangle 3"/>
          <p:cNvSpPr>
            <a:spLocks noChangeArrowheads="1"/>
          </p:cNvSpPr>
          <p:nvPr/>
        </p:nvSpPr>
        <p:spPr bwMode="auto">
          <a:xfrm>
            <a:off x="628650" y="2895600"/>
            <a:ext cx="1368425" cy="1728787"/>
          </a:xfrm>
          <a:prstGeom prst="rect">
            <a:avLst/>
          </a:prstGeom>
          <a:solidFill>
            <a:srgbClr val="FF66FF"/>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chemeClr val="bg1"/>
                </a:solidFill>
                <a:latin typeface="Arial Black" panose="020B0A04020102020204" pitchFamily="34" charset="0"/>
              </a:rPr>
              <a:t>Bukti </a:t>
            </a:r>
            <a:endParaRPr lang="en-US">
              <a:solidFill>
                <a:schemeClr val="bg1"/>
              </a:solidFill>
              <a:latin typeface="Arial Black" panose="020B0A04020102020204" pitchFamily="34" charset="0"/>
            </a:endParaRPr>
          </a:p>
          <a:p>
            <a:pPr algn="ctr"/>
            <a:r>
              <a:rPr lang="en-US">
                <a:solidFill>
                  <a:schemeClr val="bg1"/>
                </a:solidFill>
                <a:latin typeface="Arial Black" panose="020B0A04020102020204" pitchFamily="34" charset="0"/>
              </a:rPr>
              <a:t>Transaksi</a:t>
            </a:r>
            <a:endParaRPr lang="en-US">
              <a:solidFill>
                <a:schemeClr val="bg1"/>
              </a:solidFill>
              <a:latin typeface="Arial Black" panose="020B0A04020102020204" pitchFamily="34" charset="0"/>
            </a:endParaRPr>
          </a:p>
        </p:txBody>
      </p:sp>
      <p:sp>
        <p:nvSpPr>
          <p:cNvPr id="26" name="Rectangle 4"/>
          <p:cNvSpPr>
            <a:spLocks noChangeArrowheads="1"/>
          </p:cNvSpPr>
          <p:nvPr/>
        </p:nvSpPr>
        <p:spPr bwMode="auto">
          <a:xfrm>
            <a:off x="2789238" y="2895600"/>
            <a:ext cx="1295400" cy="1728787"/>
          </a:xfrm>
          <a:prstGeom prst="rect">
            <a:avLst/>
          </a:prstGeom>
          <a:solidFill>
            <a:srgbClr val="FF9966"/>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latin typeface="Arial Black" panose="020B0A04020102020204" pitchFamily="34" charset="0"/>
              </a:rPr>
              <a:t>Jurnal</a:t>
            </a:r>
            <a:endParaRPr lang="en-US">
              <a:latin typeface="Arial Black" panose="020B0A04020102020204" pitchFamily="34" charset="0"/>
            </a:endParaRPr>
          </a:p>
        </p:txBody>
      </p:sp>
      <p:sp>
        <p:nvSpPr>
          <p:cNvPr id="27" name="Rectangle 5"/>
          <p:cNvSpPr>
            <a:spLocks noChangeArrowheads="1"/>
          </p:cNvSpPr>
          <p:nvPr/>
        </p:nvSpPr>
        <p:spPr bwMode="auto">
          <a:xfrm>
            <a:off x="4876800" y="2895600"/>
            <a:ext cx="1368425" cy="1728787"/>
          </a:xfrm>
          <a:prstGeom prst="rect">
            <a:avLst/>
          </a:prstGeom>
          <a:solidFill>
            <a:srgbClr val="008080"/>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rgbClr val="FFFF99"/>
                </a:solidFill>
                <a:latin typeface="Arial Black" panose="020B0A04020102020204" pitchFamily="34" charset="0"/>
              </a:rPr>
              <a:t>Buku</a:t>
            </a:r>
            <a:endParaRPr lang="en-US">
              <a:solidFill>
                <a:srgbClr val="FFFF99"/>
              </a:solidFill>
              <a:latin typeface="Arial Black" panose="020B0A04020102020204" pitchFamily="34" charset="0"/>
            </a:endParaRPr>
          </a:p>
          <a:p>
            <a:pPr algn="ctr"/>
            <a:r>
              <a:rPr lang="en-US">
                <a:solidFill>
                  <a:srgbClr val="FFFF99"/>
                </a:solidFill>
                <a:latin typeface="Arial Black" panose="020B0A04020102020204" pitchFamily="34" charset="0"/>
              </a:rPr>
              <a:t>Besar</a:t>
            </a:r>
            <a:endParaRPr lang="en-US">
              <a:solidFill>
                <a:srgbClr val="FFFF99"/>
              </a:solidFill>
              <a:latin typeface="Arial Black" panose="020B0A04020102020204" pitchFamily="34" charset="0"/>
            </a:endParaRPr>
          </a:p>
        </p:txBody>
      </p:sp>
      <p:sp>
        <p:nvSpPr>
          <p:cNvPr id="28" name="Rectangle 6"/>
          <p:cNvSpPr>
            <a:spLocks noChangeArrowheads="1"/>
          </p:cNvSpPr>
          <p:nvPr/>
        </p:nvSpPr>
        <p:spPr bwMode="auto">
          <a:xfrm>
            <a:off x="6961188" y="2895600"/>
            <a:ext cx="1439862" cy="1728787"/>
          </a:xfrm>
          <a:prstGeom prst="rect">
            <a:avLst/>
          </a:prstGeom>
          <a:solidFill>
            <a:schemeClr val="tx2">
              <a:lumMod val="60000"/>
              <a:lumOff val="40000"/>
            </a:schemeClr>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rgbClr val="FFFF99"/>
                </a:solidFill>
                <a:latin typeface="Arial Black" panose="020B0A04020102020204" pitchFamily="34" charset="0"/>
              </a:rPr>
              <a:t>Laporan</a:t>
            </a:r>
            <a:endParaRPr lang="en-US">
              <a:solidFill>
                <a:srgbClr val="FFFF99"/>
              </a:solidFill>
              <a:latin typeface="Arial Black" panose="020B0A04020102020204" pitchFamily="34" charset="0"/>
            </a:endParaRPr>
          </a:p>
          <a:p>
            <a:pPr algn="ctr"/>
            <a:r>
              <a:rPr lang="en-US">
                <a:solidFill>
                  <a:srgbClr val="FFFF99"/>
                </a:solidFill>
                <a:latin typeface="Arial Black" panose="020B0A04020102020204" pitchFamily="34" charset="0"/>
              </a:rPr>
              <a:t>Keuangan</a:t>
            </a:r>
            <a:endParaRPr lang="en-US">
              <a:solidFill>
                <a:srgbClr val="FFFF99"/>
              </a:solidFill>
              <a:latin typeface="Arial Black" panose="020B0A04020102020204" pitchFamily="34" charset="0"/>
            </a:endParaRPr>
          </a:p>
        </p:txBody>
      </p:sp>
      <p:sp>
        <p:nvSpPr>
          <p:cNvPr id="30" name="AutoShape 7"/>
          <p:cNvSpPr>
            <a:spLocks noChangeArrowheads="1"/>
          </p:cNvSpPr>
          <p:nvPr/>
        </p:nvSpPr>
        <p:spPr bwMode="auto">
          <a:xfrm>
            <a:off x="2139950" y="3327400"/>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1" name="AutoShape 8"/>
          <p:cNvSpPr>
            <a:spLocks noChangeArrowheads="1"/>
          </p:cNvSpPr>
          <p:nvPr/>
        </p:nvSpPr>
        <p:spPr bwMode="auto">
          <a:xfrm>
            <a:off x="4229100" y="3400425"/>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3" name="AutoShape 9"/>
          <p:cNvSpPr>
            <a:spLocks noChangeArrowheads="1"/>
          </p:cNvSpPr>
          <p:nvPr/>
        </p:nvSpPr>
        <p:spPr bwMode="auto">
          <a:xfrm>
            <a:off x="6353175" y="3400425"/>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6" name="Rectangle 3"/>
          <p:cNvSpPr>
            <a:spLocks noChangeArrowheads="1"/>
          </p:cNvSpPr>
          <p:nvPr/>
        </p:nvSpPr>
        <p:spPr bwMode="auto">
          <a:xfrm>
            <a:off x="609600" y="1676400"/>
            <a:ext cx="1368425" cy="661987"/>
          </a:xfrm>
          <a:prstGeom prst="rect">
            <a:avLst/>
          </a:prstGeom>
          <a:solidFill>
            <a:schemeClr val="accent3">
              <a:lumMod val="60000"/>
              <a:lumOff val="40000"/>
            </a:schemeClr>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sz="1600" dirty="0" err="1">
                <a:latin typeface="Arial Black" panose="020B0A04020102020204" pitchFamily="34" charset="0"/>
              </a:rPr>
              <a:t>Transaksi</a:t>
            </a:r>
            <a:endParaRPr lang="en-US" sz="1600" dirty="0">
              <a:latin typeface="Arial Black" panose="020B0A04020102020204" pitchFamily="34" charset="0"/>
            </a:endParaRPr>
          </a:p>
        </p:txBody>
      </p:sp>
      <p:sp>
        <p:nvSpPr>
          <p:cNvPr id="37" name="AutoShape 7"/>
          <p:cNvSpPr>
            <a:spLocks noChangeArrowheads="1"/>
          </p:cNvSpPr>
          <p:nvPr/>
        </p:nvSpPr>
        <p:spPr bwMode="auto">
          <a:xfrm rot="5400000">
            <a:off x="1105298" y="2095104"/>
            <a:ext cx="380204" cy="1066800"/>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Rectangle 6"/>
          <p:cNvSpPr/>
          <p:nvPr/>
        </p:nvSpPr>
        <p:spPr>
          <a:xfrm>
            <a:off x="381000" y="3397984"/>
            <a:ext cx="8458200" cy="1631216"/>
          </a:xfrm>
          <a:prstGeom prst="rect">
            <a:avLst/>
          </a:prstGeom>
        </p:spPr>
        <p:txBody>
          <a:bodyPr wrap="square">
            <a:spAutoFit/>
          </a:bodyPr>
          <a:lstStyle/>
          <a:p>
            <a:pPr algn="ctr"/>
            <a:r>
              <a:rPr lang="ms-MY" sz="2000" b="1" dirty="0">
                <a:solidFill>
                  <a:schemeClr val="bg1"/>
                </a:solidFill>
                <a:latin typeface="Arial" panose="020B0604020202020204" pitchFamily="34" charset="0"/>
                <a:cs typeface="Arial" panose="020B0604020202020204" pitchFamily="34" charset="0"/>
              </a:rPr>
              <a:t>Transaksi</a:t>
            </a:r>
            <a:r>
              <a:rPr lang="ms-MY" sz="2000" dirty="0">
                <a:solidFill>
                  <a:schemeClr val="bg1"/>
                </a:solidFill>
                <a:latin typeface="Arial" panose="020B0604020202020204" pitchFamily="34" charset="0"/>
                <a:cs typeface="Arial" panose="020B0604020202020204" pitchFamily="34" charset="0"/>
              </a:rPr>
              <a:t> adalah peristiwa bisnis yang dapat diukur menggunakan satuan moneter dan yang menyebabkan perubahan di salah satu elemen posisi keuangan suatu perusahaan. Umumnya, transaksi selalu disertai dengan perpindahan hak milik dari pihak-pihak yang melakukan transaksi tersebut</a:t>
            </a:r>
            <a:endParaRPr lang="en-US" sz="2000" dirty="0">
              <a:solidFill>
                <a:schemeClr val="bg1"/>
              </a:solidFill>
              <a:latin typeface="Arial" panose="020B0604020202020204" pitchFamily="34" charset="0"/>
              <a:cs typeface="Arial" panose="020B0604020202020204" pitchFamily="34" charset="0"/>
            </a:endParaRPr>
          </a:p>
        </p:txBody>
      </p:sp>
      <p:sp>
        <p:nvSpPr>
          <p:cNvPr id="17" name="Rectangle 3"/>
          <p:cNvSpPr>
            <a:spLocks noChangeArrowheads="1"/>
          </p:cNvSpPr>
          <p:nvPr/>
        </p:nvSpPr>
        <p:spPr bwMode="auto">
          <a:xfrm>
            <a:off x="628650" y="1319213"/>
            <a:ext cx="1368425" cy="1728787"/>
          </a:xfrm>
          <a:prstGeom prst="rect">
            <a:avLst/>
          </a:prstGeom>
          <a:solidFill>
            <a:srgbClr val="FF66FF"/>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chemeClr val="bg1"/>
                </a:solidFill>
                <a:latin typeface="Arial Black" panose="020B0A04020102020204" pitchFamily="34" charset="0"/>
              </a:rPr>
              <a:t>Bukti </a:t>
            </a:r>
            <a:endParaRPr lang="en-US">
              <a:solidFill>
                <a:schemeClr val="bg1"/>
              </a:solidFill>
              <a:latin typeface="Arial Black" panose="020B0A04020102020204" pitchFamily="34" charset="0"/>
            </a:endParaRPr>
          </a:p>
          <a:p>
            <a:pPr algn="ctr"/>
            <a:r>
              <a:rPr lang="en-US">
                <a:solidFill>
                  <a:schemeClr val="bg1"/>
                </a:solidFill>
                <a:latin typeface="Arial Black" panose="020B0A04020102020204" pitchFamily="34" charset="0"/>
              </a:rPr>
              <a:t>Transaksi</a:t>
            </a:r>
            <a:endParaRPr lang="en-US">
              <a:solidFill>
                <a:schemeClr val="bg1"/>
              </a:solidFill>
              <a:latin typeface="Arial Black" panose="020B0A04020102020204" pitchFamily="34" charset="0"/>
            </a:endParaRPr>
          </a:p>
        </p:txBody>
      </p:sp>
      <p:sp>
        <p:nvSpPr>
          <p:cNvPr id="18" name="Rectangle 4"/>
          <p:cNvSpPr>
            <a:spLocks noChangeArrowheads="1"/>
          </p:cNvSpPr>
          <p:nvPr/>
        </p:nvSpPr>
        <p:spPr bwMode="auto">
          <a:xfrm>
            <a:off x="2789238" y="1319213"/>
            <a:ext cx="1295400" cy="1728787"/>
          </a:xfrm>
          <a:prstGeom prst="rect">
            <a:avLst/>
          </a:prstGeom>
          <a:solidFill>
            <a:srgbClr val="FF9966"/>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latin typeface="Arial Black" panose="020B0A04020102020204" pitchFamily="34" charset="0"/>
              </a:rPr>
              <a:t>Jurnal</a:t>
            </a:r>
            <a:endParaRPr lang="en-US">
              <a:latin typeface="Arial Black" panose="020B0A04020102020204" pitchFamily="34" charset="0"/>
            </a:endParaRPr>
          </a:p>
        </p:txBody>
      </p:sp>
      <p:sp>
        <p:nvSpPr>
          <p:cNvPr id="19" name="Rectangle 5"/>
          <p:cNvSpPr>
            <a:spLocks noChangeArrowheads="1"/>
          </p:cNvSpPr>
          <p:nvPr/>
        </p:nvSpPr>
        <p:spPr bwMode="auto">
          <a:xfrm>
            <a:off x="4876800" y="1319213"/>
            <a:ext cx="1368425" cy="1728787"/>
          </a:xfrm>
          <a:prstGeom prst="rect">
            <a:avLst/>
          </a:prstGeom>
          <a:solidFill>
            <a:srgbClr val="008080"/>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rgbClr val="FFFF99"/>
                </a:solidFill>
                <a:latin typeface="Arial Black" panose="020B0A04020102020204" pitchFamily="34" charset="0"/>
              </a:rPr>
              <a:t>Buku</a:t>
            </a:r>
            <a:endParaRPr lang="en-US">
              <a:solidFill>
                <a:srgbClr val="FFFF99"/>
              </a:solidFill>
              <a:latin typeface="Arial Black" panose="020B0A04020102020204" pitchFamily="34" charset="0"/>
            </a:endParaRPr>
          </a:p>
          <a:p>
            <a:pPr algn="ctr"/>
            <a:r>
              <a:rPr lang="en-US">
                <a:solidFill>
                  <a:srgbClr val="FFFF99"/>
                </a:solidFill>
                <a:latin typeface="Arial Black" panose="020B0A04020102020204" pitchFamily="34" charset="0"/>
              </a:rPr>
              <a:t>Besar</a:t>
            </a:r>
            <a:endParaRPr lang="en-US">
              <a:solidFill>
                <a:srgbClr val="FFFF99"/>
              </a:solidFill>
              <a:latin typeface="Arial Black" panose="020B0A04020102020204" pitchFamily="34" charset="0"/>
            </a:endParaRPr>
          </a:p>
        </p:txBody>
      </p:sp>
      <p:sp>
        <p:nvSpPr>
          <p:cNvPr id="20" name="Rectangle 6"/>
          <p:cNvSpPr>
            <a:spLocks noChangeArrowheads="1"/>
          </p:cNvSpPr>
          <p:nvPr/>
        </p:nvSpPr>
        <p:spPr bwMode="auto">
          <a:xfrm>
            <a:off x="6961188" y="1319213"/>
            <a:ext cx="1439862" cy="1728787"/>
          </a:xfrm>
          <a:prstGeom prst="rect">
            <a:avLst/>
          </a:prstGeom>
          <a:solidFill>
            <a:schemeClr val="tx2">
              <a:lumMod val="60000"/>
              <a:lumOff val="40000"/>
            </a:schemeClr>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rgbClr val="FFFF99"/>
                </a:solidFill>
                <a:latin typeface="Arial Black" panose="020B0A04020102020204" pitchFamily="34" charset="0"/>
              </a:rPr>
              <a:t>Laporan</a:t>
            </a:r>
            <a:endParaRPr lang="en-US">
              <a:solidFill>
                <a:srgbClr val="FFFF99"/>
              </a:solidFill>
              <a:latin typeface="Arial Black" panose="020B0A04020102020204" pitchFamily="34" charset="0"/>
            </a:endParaRPr>
          </a:p>
          <a:p>
            <a:pPr algn="ctr"/>
            <a:r>
              <a:rPr lang="en-US">
                <a:solidFill>
                  <a:srgbClr val="FFFF99"/>
                </a:solidFill>
                <a:latin typeface="Arial Black" panose="020B0A04020102020204" pitchFamily="34" charset="0"/>
              </a:rPr>
              <a:t>Keuangan</a:t>
            </a:r>
            <a:endParaRPr lang="en-US">
              <a:solidFill>
                <a:srgbClr val="FFFF99"/>
              </a:solidFill>
              <a:latin typeface="Arial Black" panose="020B0A04020102020204" pitchFamily="34" charset="0"/>
            </a:endParaRPr>
          </a:p>
        </p:txBody>
      </p:sp>
      <p:sp>
        <p:nvSpPr>
          <p:cNvPr id="21" name="AutoShape 7"/>
          <p:cNvSpPr>
            <a:spLocks noChangeArrowheads="1"/>
          </p:cNvSpPr>
          <p:nvPr/>
        </p:nvSpPr>
        <p:spPr bwMode="auto">
          <a:xfrm>
            <a:off x="2139950" y="1751013"/>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2" name="AutoShape 8"/>
          <p:cNvSpPr>
            <a:spLocks noChangeArrowheads="1"/>
          </p:cNvSpPr>
          <p:nvPr/>
        </p:nvSpPr>
        <p:spPr bwMode="auto">
          <a:xfrm>
            <a:off x="4229100" y="1824038"/>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3" name="AutoShape 9"/>
          <p:cNvSpPr>
            <a:spLocks noChangeArrowheads="1"/>
          </p:cNvSpPr>
          <p:nvPr/>
        </p:nvSpPr>
        <p:spPr bwMode="auto">
          <a:xfrm>
            <a:off x="6353175" y="1824038"/>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4" name="Rectangle 3"/>
          <p:cNvSpPr>
            <a:spLocks noChangeArrowheads="1"/>
          </p:cNvSpPr>
          <p:nvPr/>
        </p:nvSpPr>
        <p:spPr bwMode="auto">
          <a:xfrm>
            <a:off x="609600" y="100013"/>
            <a:ext cx="1368425" cy="661987"/>
          </a:xfrm>
          <a:prstGeom prst="rect">
            <a:avLst/>
          </a:prstGeom>
          <a:solidFill>
            <a:schemeClr val="accent3">
              <a:lumMod val="60000"/>
              <a:lumOff val="40000"/>
            </a:schemeClr>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sz="1600" dirty="0" err="1">
                <a:latin typeface="Arial Black" panose="020B0A04020102020204" pitchFamily="34" charset="0"/>
              </a:rPr>
              <a:t>Transaksi</a:t>
            </a:r>
            <a:endParaRPr lang="en-US" sz="1600" dirty="0">
              <a:latin typeface="Arial Black" panose="020B0A04020102020204" pitchFamily="34" charset="0"/>
            </a:endParaRPr>
          </a:p>
        </p:txBody>
      </p:sp>
      <p:sp>
        <p:nvSpPr>
          <p:cNvPr id="25" name="AutoShape 7"/>
          <p:cNvSpPr>
            <a:spLocks noChangeArrowheads="1"/>
          </p:cNvSpPr>
          <p:nvPr/>
        </p:nvSpPr>
        <p:spPr bwMode="auto">
          <a:xfrm rot="5400000">
            <a:off x="1105298" y="518717"/>
            <a:ext cx="380204" cy="1066800"/>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11" name="Rectangle 10"/>
          <p:cNvSpPr/>
          <p:nvPr/>
        </p:nvSpPr>
        <p:spPr>
          <a:xfrm>
            <a:off x="381000" y="3559314"/>
            <a:ext cx="8458200" cy="707886"/>
          </a:xfrm>
          <a:prstGeom prst="rect">
            <a:avLst/>
          </a:prstGeom>
        </p:spPr>
        <p:txBody>
          <a:bodyPr wrap="square">
            <a:spAutoFit/>
          </a:bodyPr>
          <a:lstStyle/>
          <a:p>
            <a:pPr algn="ctr"/>
            <a:r>
              <a:rPr lang="ms-MY" sz="2000" b="1" dirty="0">
                <a:solidFill>
                  <a:schemeClr val="bg1"/>
                </a:solidFill>
                <a:latin typeface="Arial" panose="020B0604020202020204" pitchFamily="34" charset="0"/>
                <a:cs typeface="Arial" panose="020B0604020202020204" pitchFamily="34" charset="0"/>
              </a:rPr>
              <a:t>Bukti Transaksi  </a:t>
            </a:r>
            <a:r>
              <a:rPr lang="ms-MY" sz="2000" dirty="0">
                <a:solidFill>
                  <a:schemeClr val="bg1"/>
                </a:solidFill>
                <a:latin typeface="Arial" panose="020B0604020202020204" pitchFamily="34" charset="0"/>
                <a:cs typeface="Arial" panose="020B0604020202020204" pitchFamily="34" charset="0"/>
              </a:rPr>
              <a:t> adalah  berbagai formulir yang menjadi bukti telah terjadinya suatu transaksi tertentu</a:t>
            </a:r>
            <a:endParaRPr lang="en-US" sz="2000" dirty="0">
              <a:solidFill>
                <a:schemeClr val="bg1"/>
              </a:solidFill>
              <a:latin typeface="Arial" panose="020B0604020202020204" pitchFamily="34" charset="0"/>
              <a:cs typeface="Arial" panose="020B0604020202020204" pitchFamily="34" charset="0"/>
            </a:endParaRPr>
          </a:p>
        </p:txBody>
      </p:sp>
      <p:sp>
        <p:nvSpPr>
          <p:cNvPr id="14" name="Rectangle 13"/>
          <p:cNvSpPr/>
          <p:nvPr/>
        </p:nvSpPr>
        <p:spPr>
          <a:xfrm>
            <a:off x="381000" y="4503003"/>
            <a:ext cx="8610600" cy="707886"/>
          </a:xfrm>
          <a:prstGeom prst="rect">
            <a:avLst/>
          </a:prstGeom>
        </p:spPr>
        <p:txBody>
          <a:bodyPr wrap="square">
            <a:spAutoFit/>
          </a:bodyPr>
          <a:lstStyle/>
          <a:p>
            <a:pPr algn="ctr"/>
            <a:r>
              <a:rPr lang="ms-MY" sz="2000" b="1" dirty="0">
                <a:solidFill>
                  <a:schemeClr val="bg1"/>
                </a:solidFill>
                <a:latin typeface="Arial" panose="020B0604020202020204" pitchFamily="34" charset="0"/>
                <a:cs typeface="Arial" panose="020B0604020202020204" pitchFamily="34" charset="0"/>
              </a:rPr>
              <a:t>Posting</a:t>
            </a:r>
            <a:r>
              <a:rPr lang="ms-MY" sz="2000" dirty="0">
                <a:solidFill>
                  <a:schemeClr val="bg1"/>
                </a:solidFill>
                <a:latin typeface="Arial" panose="020B0604020202020204" pitchFamily="34" charset="0"/>
                <a:cs typeface="Arial" panose="020B0604020202020204" pitchFamily="34" charset="0"/>
              </a:rPr>
              <a:t>  adalah  aktivitas memindahkan catatan di Buku Jurnal  ke dalam Buku</a:t>
            </a:r>
            <a:endParaRPr lang="en-US" sz="2000" dirty="0">
              <a:solidFill>
                <a:schemeClr val="bg1"/>
              </a:solidFill>
              <a:latin typeface="Arial" panose="020B0604020202020204" pitchFamily="34" charset="0"/>
              <a:cs typeface="Arial" panose="020B0604020202020204" pitchFamily="34" charset="0"/>
            </a:endParaRPr>
          </a:p>
        </p:txBody>
      </p:sp>
      <p:sp>
        <p:nvSpPr>
          <p:cNvPr id="16" name="Rectangle 3"/>
          <p:cNvSpPr>
            <a:spLocks noChangeArrowheads="1"/>
          </p:cNvSpPr>
          <p:nvPr/>
        </p:nvSpPr>
        <p:spPr bwMode="auto">
          <a:xfrm>
            <a:off x="628650" y="1371600"/>
            <a:ext cx="1368425" cy="1728787"/>
          </a:xfrm>
          <a:prstGeom prst="rect">
            <a:avLst/>
          </a:prstGeom>
          <a:solidFill>
            <a:srgbClr val="FF66FF"/>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chemeClr val="bg1"/>
                </a:solidFill>
                <a:latin typeface="Arial Black" panose="020B0A04020102020204" pitchFamily="34" charset="0"/>
              </a:rPr>
              <a:t>Bukti </a:t>
            </a:r>
            <a:endParaRPr lang="en-US">
              <a:solidFill>
                <a:schemeClr val="bg1"/>
              </a:solidFill>
              <a:latin typeface="Arial Black" panose="020B0A04020102020204" pitchFamily="34" charset="0"/>
            </a:endParaRPr>
          </a:p>
          <a:p>
            <a:pPr algn="ctr"/>
            <a:r>
              <a:rPr lang="en-US">
                <a:solidFill>
                  <a:schemeClr val="bg1"/>
                </a:solidFill>
                <a:latin typeface="Arial Black" panose="020B0A04020102020204" pitchFamily="34" charset="0"/>
              </a:rPr>
              <a:t>Transaksi</a:t>
            </a:r>
            <a:endParaRPr lang="en-US">
              <a:solidFill>
                <a:schemeClr val="bg1"/>
              </a:solidFill>
              <a:latin typeface="Arial Black" panose="020B0A04020102020204" pitchFamily="34" charset="0"/>
            </a:endParaRPr>
          </a:p>
        </p:txBody>
      </p:sp>
      <p:sp>
        <p:nvSpPr>
          <p:cNvPr id="17" name="Rectangle 4"/>
          <p:cNvSpPr>
            <a:spLocks noChangeArrowheads="1"/>
          </p:cNvSpPr>
          <p:nvPr/>
        </p:nvSpPr>
        <p:spPr bwMode="auto">
          <a:xfrm>
            <a:off x="2789238" y="1371600"/>
            <a:ext cx="1295400" cy="1728787"/>
          </a:xfrm>
          <a:prstGeom prst="rect">
            <a:avLst/>
          </a:prstGeom>
          <a:solidFill>
            <a:srgbClr val="FF9966"/>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latin typeface="Arial Black" panose="020B0A04020102020204" pitchFamily="34" charset="0"/>
              </a:rPr>
              <a:t>Jurnal</a:t>
            </a:r>
            <a:endParaRPr lang="en-US">
              <a:latin typeface="Arial Black" panose="020B0A04020102020204" pitchFamily="34" charset="0"/>
            </a:endParaRPr>
          </a:p>
        </p:txBody>
      </p:sp>
      <p:sp>
        <p:nvSpPr>
          <p:cNvPr id="18" name="Rectangle 5"/>
          <p:cNvSpPr>
            <a:spLocks noChangeArrowheads="1"/>
          </p:cNvSpPr>
          <p:nvPr/>
        </p:nvSpPr>
        <p:spPr bwMode="auto">
          <a:xfrm>
            <a:off x="4876800" y="1371600"/>
            <a:ext cx="1368425" cy="1728787"/>
          </a:xfrm>
          <a:prstGeom prst="rect">
            <a:avLst/>
          </a:prstGeom>
          <a:solidFill>
            <a:srgbClr val="008080"/>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rgbClr val="FFFF99"/>
                </a:solidFill>
                <a:latin typeface="Arial Black" panose="020B0A04020102020204" pitchFamily="34" charset="0"/>
              </a:rPr>
              <a:t>Buku</a:t>
            </a:r>
            <a:endParaRPr lang="en-US">
              <a:solidFill>
                <a:srgbClr val="FFFF99"/>
              </a:solidFill>
              <a:latin typeface="Arial Black" panose="020B0A04020102020204" pitchFamily="34" charset="0"/>
            </a:endParaRPr>
          </a:p>
          <a:p>
            <a:pPr algn="ctr"/>
            <a:r>
              <a:rPr lang="en-US">
                <a:solidFill>
                  <a:srgbClr val="FFFF99"/>
                </a:solidFill>
                <a:latin typeface="Arial Black" panose="020B0A04020102020204" pitchFamily="34" charset="0"/>
              </a:rPr>
              <a:t>Besar</a:t>
            </a:r>
            <a:endParaRPr lang="en-US">
              <a:solidFill>
                <a:srgbClr val="FFFF99"/>
              </a:solidFill>
              <a:latin typeface="Arial Black" panose="020B0A04020102020204" pitchFamily="34" charset="0"/>
            </a:endParaRPr>
          </a:p>
        </p:txBody>
      </p:sp>
      <p:sp>
        <p:nvSpPr>
          <p:cNvPr id="19" name="Rectangle 6"/>
          <p:cNvSpPr>
            <a:spLocks noChangeArrowheads="1"/>
          </p:cNvSpPr>
          <p:nvPr/>
        </p:nvSpPr>
        <p:spPr bwMode="auto">
          <a:xfrm>
            <a:off x="6961188" y="1371600"/>
            <a:ext cx="1439862" cy="1728787"/>
          </a:xfrm>
          <a:prstGeom prst="rect">
            <a:avLst/>
          </a:prstGeom>
          <a:solidFill>
            <a:schemeClr val="tx2">
              <a:lumMod val="60000"/>
              <a:lumOff val="40000"/>
            </a:schemeClr>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rgbClr val="FFFF99"/>
                </a:solidFill>
                <a:latin typeface="Arial Black" panose="020B0A04020102020204" pitchFamily="34" charset="0"/>
              </a:rPr>
              <a:t>Laporan</a:t>
            </a:r>
            <a:endParaRPr lang="en-US">
              <a:solidFill>
                <a:srgbClr val="FFFF99"/>
              </a:solidFill>
              <a:latin typeface="Arial Black" panose="020B0A04020102020204" pitchFamily="34" charset="0"/>
            </a:endParaRPr>
          </a:p>
          <a:p>
            <a:pPr algn="ctr"/>
            <a:r>
              <a:rPr lang="en-US">
                <a:solidFill>
                  <a:srgbClr val="FFFF99"/>
                </a:solidFill>
                <a:latin typeface="Arial Black" panose="020B0A04020102020204" pitchFamily="34" charset="0"/>
              </a:rPr>
              <a:t>Keuangan</a:t>
            </a:r>
            <a:endParaRPr lang="en-US">
              <a:solidFill>
                <a:srgbClr val="FFFF99"/>
              </a:solidFill>
              <a:latin typeface="Arial Black" panose="020B0A04020102020204" pitchFamily="34" charset="0"/>
            </a:endParaRPr>
          </a:p>
        </p:txBody>
      </p:sp>
      <p:sp>
        <p:nvSpPr>
          <p:cNvPr id="20" name="AutoShape 7"/>
          <p:cNvSpPr>
            <a:spLocks noChangeArrowheads="1"/>
          </p:cNvSpPr>
          <p:nvPr/>
        </p:nvSpPr>
        <p:spPr bwMode="auto">
          <a:xfrm>
            <a:off x="2139950" y="1803400"/>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1" name="AutoShape 8"/>
          <p:cNvSpPr>
            <a:spLocks noChangeArrowheads="1"/>
          </p:cNvSpPr>
          <p:nvPr/>
        </p:nvSpPr>
        <p:spPr bwMode="auto">
          <a:xfrm>
            <a:off x="4229100" y="1876425"/>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2" name="AutoShape 9"/>
          <p:cNvSpPr>
            <a:spLocks noChangeArrowheads="1"/>
          </p:cNvSpPr>
          <p:nvPr/>
        </p:nvSpPr>
        <p:spPr bwMode="auto">
          <a:xfrm>
            <a:off x="6353175" y="1876425"/>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3" name="Rectangle 3"/>
          <p:cNvSpPr>
            <a:spLocks noChangeArrowheads="1"/>
          </p:cNvSpPr>
          <p:nvPr/>
        </p:nvSpPr>
        <p:spPr bwMode="auto">
          <a:xfrm>
            <a:off x="609600" y="152400"/>
            <a:ext cx="1368425" cy="661987"/>
          </a:xfrm>
          <a:prstGeom prst="rect">
            <a:avLst/>
          </a:prstGeom>
          <a:solidFill>
            <a:schemeClr val="accent3">
              <a:lumMod val="60000"/>
              <a:lumOff val="40000"/>
            </a:schemeClr>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sz="1600" dirty="0" err="1">
                <a:latin typeface="Arial Black" panose="020B0A04020102020204" pitchFamily="34" charset="0"/>
              </a:rPr>
              <a:t>Transaksi</a:t>
            </a:r>
            <a:endParaRPr lang="en-US" sz="1600" dirty="0">
              <a:latin typeface="Arial Black" panose="020B0A04020102020204" pitchFamily="34" charset="0"/>
            </a:endParaRPr>
          </a:p>
        </p:txBody>
      </p:sp>
      <p:sp>
        <p:nvSpPr>
          <p:cNvPr id="24" name="AutoShape 7"/>
          <p:cNvSpPr>
            <a:spLocks noChangeArrowheads="1"/>
          </p:cNvSpPr>
          <p:nvPr/>
        </p:nvSpPr>
        <p:spPr bwMode="auto">
          <a:xfrm rot="5400000">
            <a:off x="1105298" y="571104"/>
            <a:ext cx="380204" cy="1066800"/>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13" name="Rectangle 12"/>
          <p:cNvSpPr/>
          <p:nvPr/>
        </p:nvSpPr>
        <p:spPr>
          <a:xfrm>
            <a:off x="381000" y="3505200"/>
            <a:ext cx="8534400" cy="707886"/>
          </a:xfrm>
          <a:prstGeom prst="rect">
            <a:avLst/>
          </a:prstGeom>
        </p:spPr>
        <p:txBody>
          <a:bodyPr wrap="square">
            <a:spAutoFit/>
          </a:bodyPr>
          <a:lstStyle/>
          <a:p>
            <a:pPr algn="ctr"/>
            <a:r>
              <a:rPr lang="ms-MY" sz="2000" b="1" dirty="0">
                <a:solidFill>
                  <a:schemeClr val="bg1"/>
                </a:solidFill>
                <a:latin typeface="Arial" panose="020B0604020202020204" pitchFamily="34" charset="0"/>
                <a:cs typeface="Arial" panose="020B0604020202020204" pitchFamily="34" charset="0"/>
              </a:rPr>
              <a:t>Akun</a:t>
            </a:r>
            <a:r>
              <a:rPr lang="ms-MY" sz="2000" dirty="0">
                <a:solidFill>
                  <a:schemeClr val="bg1"/>
                </a:solidFill>
                <a:latin typeface="Arial" panose="020B0604020202020204" pitchFamily="34" charset="0"/>
                <a:cs typeface="Arial" panose="020B0604020202020204" pitchFamily="34" charset="0"/>
              </a:rPr>
              <a:t>  </a:t>
            </a:r>
            <a:r>
              <a:rPr lang="ms-MY" sz="2000" i="1" dirty="0">
                <a:solidFill>
                  <a:schemeClr val="bg1"/>
                </a:solidFill>
                <a:latin typeface="Arial" panose="020B0604020202020204" pitchFamily="34" charset="0"/>
                <a:cs typeface="Arial" panose="020B0604020202020204" pitchFamily="34" charset="0"/>
              </a:rPr>
              <a:t>(Account)</a:t>
            </a:r>
            <a:r>
              <a:rPr lang="ms-MY" sz="2000" dirty="0">
                <a:solidFill>
                  <a:schemeClr val="bg1"/>
                </a:solidFill>
                <a:latin typeface="Arial" panose="020B0604020202020204" pitchFamily="34" charset="0"/>
                <a:cs typeface="Arial" panose="020B0604020202020204" pitchFamily="34" charset="0"/>
              </a:rPr>
              <a:t>  adalah suatu kelas informasi di dalam suatu sistem akuntansi</a:t>
            </a:r>
            <a:endParaRPr lang="en-US" sz="2000" dirty="0">
              <a:solidFill>
                <a:schemeClr val="bg1"/>
              </a:solidFill>
              <a:latin typeface="Arial" panose="020B0604020202020204" pitchFamily="34" charset="0"/>
              <a:cs typeface="Arial" panose="020B0604020202020204" pitchFamily="34" charset="0"/>
            </a:endParaRPr>
          </a:p>
        </p:txBody>
      </p:sp>
      <p:sp>
        <p:nvSpPr>
          <p:cNvPr id="15" name="Rectangle 14"/>
          <p:cNvSpPr/>
          <p:nvPr/>
        </p:nvSpPr>
        <p:spPr>
          <a:xfrm>
            <a:off x="381000" y="4419600"/>
            <a:ext cx="8534400" cy="707886"/>
          </a:xfrm>
          <a:prstGeom prst="rect">
            <a:avLst/>
          </a:prstGeom>
        </p:spPr>
        <p:txBody>
          <a:bodyPr wrap="square">
            <a:spAutoFit/>
          </a:bodyPr>
          <a:lstStyle/>
          <a:p>
            <a:pPr algn="ctr"/>
            <a:r>
              <a:rPr lang="ms-MY" sz="2000" b="1" dirty="0">
                <a:solidFill>
                  <a:schemeClr val="bg1"/>
                </a:solidFill>
                <a:latin typeface="Arial" panose="020B0604020202020204" pitchFamily="34" charset="0"/>
                <a:cs typeface="Arial" panose="020B0604020202020204" pitchFamily="34" charset="0"/>
              </a:rPr>
              <a:t>Buku  Besar</a:t>
            </a:r>
            <a:r>
              <a:rPr lang="ms-MY" sz="2000" dirty="0">
                <a:solidFill>
                  <a:schemeClr val="bg1"/>
                </a:solidFill>
                <a:latin typeface="Arial" panose="020B0604020202020204" pitchFamily="34" charset="0"/>
                <a:cs typeface="Arial" panose="020B0604020202020204" pitchFamily="34" charset="0"/>
              </a:rPr>
              <a:t> </a:t>
            </a:r>
            <a:r>
              <a:rPr lang="ms-MY" sz="2000" i="1" dirty="0">
                <a:solidFill>
                  <a:schemeClr val="bg1"/>
                </a:solidFill>
                <a:latin typeface="Arial" panose="020B0604020202020204" pitchFamily="34" charset="0"/>
                <a:cs typeface="Arial" panose="020B0604020202020204" pitchFamily="34" charset="0"/>
              </a:rPr>
              <a:t>(General  Ledger)</a:t>
            </a:r>
            <a:r>
              <a:rPr lang="ms-MY" sz="2000" dirty="0">
                <a:solidFill>
                  <a:schemeClr val="bg1"/>
                </a:solidFill>
                <a:latin typeface="Arial" panose="020B0604020202020204" pitchFamily="34" charset="0"/>
                <a:cs typeface="Arial" panose="020B0604020202020204" pitchFamily="34" charset="0"/>
              </a:rPr>
              <a:t>  adalah  kumpulan dari semua akun yang dimiliki  suatu  perusahaan beserta sald</a:t>
            </a:r>
            <a:r>
              <a:rPr lang="ms-MY" sz="2000" dirty="0">
                <a:latin typeface="Arial" panose="020B0604020202020204" pitchFamily="34" charset="0"/>
                <a:cs typeface="Arial" panose="020B0604020202020204" pitchFamily="34" charset="0"/>
              </a:rPr>
              <a:t>onya</a:t>
            </a:r>
            <a:endParaRPr lang="en-US" sz="2000" dirty="0">
              <a:latin typeface="Arial" panose="020B0604020202020204" pitchFamily="34" charset="0"/>
              <a:cs typeface="Arial" panose="020B0604020202020204" pitchFamily="34" charset="0"/>
            </a:endParaRPr>
          </a:p>
        </p:txBody>
      </p:sp>
      <p:sp>
        <p:nvSpPr>
          <p:cNvPr id="16" name="Rectangle 3"/>
          <p:cNvSpPr>
            <a:spLocks noChangeArrowheads="1"/>
          </p:cNvSpPr>
          <p:nvPr/>
        </p:nvSpPr>
        <p:spPr bwMode="auto">
          <a:xfrm>
            <a:off x="628650" y="1295400"/>
            <a:ext cx="1368425" cy="1728787"/>
          </a:xfrm>
          <a:prstGeom prst="rect">
            <a:avLst/>
          </a:prstGeom>
          <a:solidFill>
            <a:srgbClr val="FF66FF"/>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chemeClr val="bg1"/>
                </a:solidFill>
                <a:latin typeface="Arial Black" panose="020B0A04020102020204" pitchFamily="34" charset="0"/>
              </a:rPr>
              <a:t>Bukti </a:t>
            </a:r>
            <a:endParaRPr lang="en-US">
              <a:solidFill>
                <a:schemeClr val="bg1"/>
              </a:solidFill>
              <a:latin typeface="Arial Black" panose="020B0A04020102020204" pitchFamily="34" charset="0"/>
            </a:endParaRPr>
          </a:p>
          <a:p>
            <a:pPr algn="ctr"/>
            <a:r>
              <a:rPr lang="en-US">
                <a:solidFill>
                  <a:schemeClr val="bg1"/>
                </a:solidFill>
                <a:latin typeface="Arial Black" panose="020B0A04020102020204" pitchFamily="34" charset="0"/>
              </a:rPr>
              <a:t>Transaksi</a:t>
            </a:r>
            <a:endParaRPr lang="en-US">
              <a:solidFill>
                <a:schemeClr val="bg1"/>
              </a:solidFill>
              <a:latin typeface="Arial Black" panose="020B0A04020102020204" pitchFamily="34" charset="0"/>
            </a:endParaRPr>
          </a:p>
        </p:txBody>
      </p:sp>
      <p:sp>
        <p:nvSpPr>
          <p:cNvPr id="17" name="Rectangle 4"/>
          <p:cNvSpPr>
            <a:spLocks noChangeArrowheads="1"/>
          </p:cNvSpPr>
          <p:nvPr/>
        </p:nvSpPr>
        <p:spPr bwMode="auto">
          <a:xfrm>
            <a:off x="2789238" y="1295400"/>
            <a:ext cx="1295400" cy="1728787"/>
          </a:xfrm>
          <a:prstGeom prst="rect">
            <a:avLst/>
          </a:prstGeom>
          <a:solidFill>
            <a:srgbClr val="FF9966"/>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latin typeface="Arial Black" panose="020B0A04020102020204" pitchFamily="34" charset="0"/>
              </a:rPr>
              <a:t>Jurnal</a:t>
            </a:r>
            <a:endParaRPr lang="en-US">
              <a:latin typeface="Arial Black" panose="020B0A04020102020204" pitchFamily="34" charset="0"/>
            </a:endParaRPr>
          </a:p>
        </p:txBody>
      </p:sp>
      <p:sp>
        <p:nvSpPr>
          <p:cNvPr id="18" name="Rectangle 5"/>
          <p:cNvSpPr>
            <a:spLocks noChangeArrowheads="1"/>
          </p:cNvSpPr>
          <p:nvPr/>
        </p:nvSpPr>
        <p:spPr bwMode="auto">
          <a:xfrm>
            <a:off x="4876800" y="1295400"/>
            <a:ext cx="1368425" cy="1728787"/>
          </a:xfrm>
          <a:prstGeom prst="rect">
            <a:avLst/>
          </a:prstGeom>
          <a:solidFill>
            <a:srgbClr val="008080"/>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rgbClr val="FFFF99"/>
                </a:solidFill>
                <a:latin typeface="Arial Black" panose="020B0A04020102020204" pitchFamily="34" charset="0"/>
              </a:rPr>
              <a:t>Buku</a:t>
            </a:r>
            <a:endParaRPr lang="en-US">
              <a:solidFill>
                <a:srgbClr val="FFFF99"/>
              </a:solidFill>
              <a:latin typeface="Arial Black" panose="020B0A04020102020204" pitchFamily="34" charset="0"/>
            </a:endParaRPr>
          </a:p>
          <a:p>
            <a:pPr algn="ctr"/>
            <a:r>
              <a:rPr lang="en-US">
                <a:solidFill>
                  <a:srgbClr val="FFFF99"/>
                </a:solidFill>
                <a:latin typeface="Arial Black" panose="020B0A04020102020204" pitchFamily="34" charset="0"/>
              </a:rPr>
              <a:t>Besar</a:t>
            </a:r>
            <a:endParaRPr lang="en-US">
              <a:solidFill>
                <a:srgbClr val="FFFF99"/>
              </a:solidFill>
              <a:latin typeface="Arial Black" panose="020B0A04020102020204" pitchFamily="34" charset="0"/>
            </a:endParaRPr>
          </a:p>
        </p:txBody>
      </p:sp>
      <p:sp>
        <p:nvSpPr>
          <p:cNvPr id="19" name="Rectangle 6"/>
          <p:cNvSpPr>
            <a:spLocks noChangeArrowheads="1"/>
          </p:cNvSpPr>
          <p:nvPr/>
        </p:nvSpPr>
        <p:spPr bwMode="auto">
          <a:xfrm>
            <a:off x="6961188" y="1295400"/>
            <a:ext cx="1439862" cy="1728787"/>
          </a:xfrm>
          <a:prstGeom prst="rect">
            <a:avLst/>
          </a:prstGeom>
          <a:solidFill>
            <a:schemeClr val="tx2">
              <a:lumMod val="60000"/>
              <a:lumOff val="40000"/>
            </a:schemeClr>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a:solidFill>
                  <a:srgbClr val="FFFF99"/>
                </a:solidFill>
                <a:latin typeface="Arial Black" panose="020B0A04020102020204" pitchFamily="34" charset="0"/>
              </a:rPr>
              <a:t>Laporan</a:t>
            </a:r>
            <a:endParaRPr lang="en-US">
              <a:solidFill>
                <a:srgbClr val="FFFF99"/>
              </a:solidFill>
              <a:latin typeface="Arial Black" panose="020B0A04020102020204" pitchFamily="34" charset="0"/>
            </a:endParaRPr>
          </a:p>
          <a:p>
            <a:pPr algn="ctr"/>
            <a:r>
              <a:rPr lang="en-US">
                <a:solidFill>
                  <a:srgbClr val="FFFF99"/>
                </a:solidFill>
                <a:latin typeface="Arial Black" panose="020B0A04020102020204" pitchFamily="34" charset="0"/>
              </a:rPr>
              <a:t>Keuangan</a:t>
            </a:r>
            <a:endParaRPr lang="en-US">
              <a:solidFill>
                <a:srgbClr val="FFFF99"/>
              </a:solidFill>
              <a:latin typeface="Arial Black" panose="020B0A04020102020204" pitchFamily="34" charset="0"/>
            </a:endParaRPr>
          </a:p>
        </p:txBody>
      </p:sp>
      <p:sp>
        <p:nvSpPr>
          <p:cNvPr id="20" name="AutoShape 7"/>
          <p:cNvSpPr>
            <a:spLocks noChangeArrowheads="1"/>
          </p:cNvSpPr>
          <p:nvPr/>
        </p:nvSpPr>
        <p:spPr bwMode="auto">
          <a:xfrm>
            <a:off x="2139950" y="1727200"/>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1" name="AutoShape 8"/>
          <p:cNvSpPr>
            <a:spLocks noChangeArrowheads="1"/>
          </p:cNvSpPr>
          <p:nvPr/>
        </p:nvSpPr>
        <p:spPr bwMode="auto">
          <a:xfrm>
            <a:off x="4229100" y="1800225"/>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2" name="AutoShape 9"/>
          <p:cNvSpPr>
            <a:spLocks noChangeArrowheads="1"/>
          </p:cNvSpPr>
          <p:nvPr/>
        </p:nvSpPr>
        <p:spPr bwMode="auto">
          <a:xfrm>
            <a:off x="6353175" y="1800225"/>
            <a:ext cx="504825" cy="865187"/>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3" name="Rectangle 3"/>
          <p:cNvSpPr>
            <a:spLocks noChangeArrowheads="1"/>
          </p:cNvSpPr>
          <p:nvPr/>
        </p:nvSpPr>
        <p:spPr bwMode="auto">
          <a:xfrm>
            <a:off x="609600" y="76200"/>
            <a:ext cx="1368425" cy="661987"/>
          </a:xfrm>
          <a:prstGeom prst="rect">
            <a:avLst/>
          </a:prstGeom>
          <a:solidFill>
            <a:schemeClr val="accent3">
              <a:lumMod val="60000"/>
              <a:lumOff val="40000"/>
            </a:schemeClr>
          </a:solidFill>
          <a:ln w="571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en-US" sz="1600" dirty="0" err="1">
                <a:latin typeface="Arial Black" panose="020B0A04020102020204" pitchFamily="34" charset="0"/>
              </a:rPr>
              <a:t>Transaksi</a:t>
            </a:r>
            <a:endParaRPr lang="en-US" sz="1600" dirty="0">
              <a:latin typeface="Arial Black" panose="020B0A04020102020204" pitchFamily="34" charset="0"/>
            </a:endParaRPr>
          </a:p>
        </p:txBody>
      </p:sp>
      <p:sp>
        <p:nvSpPr>
          <p:cNvPr id="24" name="AutoShape 7"/>
          <p:cNvSpPr>
            <a:spLocks noChangeArrowheads="1"/>
          </p:cNvSpPr>
          <p:nvPr/>
        </p:nvSpPr>
        <p:spPr bwMode="auto">
          <a:xfrm rot="5400000">
            <a:off x="1105298" y="494904"/>
            <a:ext cx="380204" cy="1066800"/>
          </a:xfrm>
          <a:prstGeom prst="rightArrow">
            <a:avLst>
              <a:gd name="adj1" fmla="val 50000"/>
              <a:gd name="adj2" fmla="val 25000"/>
            </a:avLst>
          </a:prstGeom>
          <a:solidFill>
            <a:schemeClr val="bg1">
              <a:lumMod val="65000"/>
            </a:schemeClr>
          </a:solidFill>
          <a:ln w="28575">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5" name="Title 1"/>
          <p:cNvSpPr>
            <a:spLocks noGrp="1"/>
          </p:cNvSpPr>
          <p:nvPr>
            <p:ph type="title"/>
          </p:nvPr>
        </p:nvSpPr>
        <p:spPr>
          <a:xfrm>
            <a:off x="152400" y="5410200"/>
            <a:ext cx="6477000" cy="914400"/>
          </a:xfrm>
        </p:spPr>
        <p:txBody>
          <a:bodyPr>
            <a:noAutofit/>
          </a:bodyPr>
          <a:lstStyle/>
          <a:p>
            <a:r>
              <a:rPr lang="ms-MY" sz="2000" b="1" dirty="0">
                <a:solidFill>
                  <a:schemeClr val="bg1"/>
                </a:solidFill>
                <a:latin typeface="Arial" panose="020B0604020202020204" pitchFamily="34" charset="0"/>
                <a:cs typeface="Arial" panose="020B0604020202020204" pitchFamily="34" charset="0"/>
              </a:rPr>
              <a:t>Daftar Saldo</a:t>
            </a:r>
            <a:r>
              <a:rPr lang="ms-MY" sz="2000" dirty="0">
                <a:solidFill>
                  <a:schemeClr val="bg1"/>
                </a:solidFill>
                <a:latin typeface="Arial" panose="020B0604020202020204" pitchFamily="34" charset="0"/>
                <a:cs typeface="Arial" panose="020B0604020202020204" pitchFamily="34" charset="0"/>
              </a:rPr>
              <a:t>  adalah daftar saldo dari semua akun yang dimiliki oleh suatu perusahaan pada suatu waktu tertentu</a:t>
            </a:r>
            <a:endParaRPr lang="en-US" sz="2000"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decel="50000" fill="hold">
                                          <p:stCondLst>
                                            <p:cond delay="0"/>
                                          </p:stCondLst>
                                        </p:cTn>
                                        <p:tgtEl>
                                          <p:spTgt spid="1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6"/>
                                        </p:tgtEl>
                                        <p:attrNameLst>
                                          <p:attrName>ppt_w</p:attrName>
                                        </p:attrNameLst>
                                      </p:cBhvr>
                                      <p:tavLst>
                                        <p:tav tm="0">
                                          <p:val>
                                            <p:strVal val="#ppt_w*.05"/>
                                          </p:val>
                                        </p:tav>
                                        <p:tav tm="100000">
                                          <p:val>
                                            <p:strVal val="#ppt_w"/>
                                          </p:val>
                                        </p:tav>
                                      </p:tavLst>
                                    </p:anim>
                                    <p:anim calcmode="lin" valueType="num">
                                      <p:cBhvr>
                                        <p:cTn id="10" dur="1000" fill="hold"/>
                                        <p:tgtEl>
                                          <p:spTgt spid="1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6"/>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0-#ppt_w/2"/>
                                          </p:val>
                                        </p:tav>
                                        <p:tav tm="100000">
                                          <p:val>
                                            <p:strVal val="#ppt_x"/>
                                          </p:val>
                                        </p:tav>
                                      </p:tavLst>
                                    </p:anim>
                                    <p:anim calcmode="lin" valueType="num">
                                      <p:cBhvr additive="base">
                                        <p:cTn id="20"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5"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fade">
                                      <p:cBhvr>
                                        <p:cTn id="25" dur="1000"/>
                                        <p:tgtEl>
                                          <p:spTgt spid="17"/>
                                        </p:tgtEl>
                                      </p:cBhvr>
                                    </p:animEffect>
                                    <p:anim calcmode="lin" valueType="num">
                                      <p:cBhvr>
                                        <p:cTn id="26" dur="1000" fill="hold"/>
                                        <p:tgtEl>
                                          <p:spTgt spid="17"/>
                                        </p:tgtEl>
                                        <p:attrNameLst>
                                          <p:attrName>style.rotation</p:attrName>
                                        </p:attrNameLst>
                                      </p:cBhvr>
                                      <p:tavLst>
                                        <p:tav tm="0">
                                          <p:val>
                                            <p:fltVal val="720"/>
                                          </p:val>
                                        </p:tav>
                                        <p:tav tm="100000">
                                          <p:val>
                                            <p:fltVal val="0"/>
                                          </p:val>
                                        </p:tav>
                                      </p:tavLst>
                                    </p:anim>
                                    <p:anim calcmode="lin" valueType="num">
                                      <p:cBhvr>
                                        <p:cTn id="27" dur="1000" fill="hold"/>
                                        <p:tgtEl>
                                          <p:spTgt spid="17"/>
                                        </p:tgtEl>
                                        <p:attrNameLst>
                                          <p:attrName>ppt_h</p:attrName>
                                        </p:attrNameLst>
                                      </p:cBhvr>
                                      <p:tavLst>
                                        <p:tav tm="0">
                                          <p:val>
                                            <p:fltVal val="0"/>
                                          </p:val>
                                        </p:tav>
                                        <p:tav tm="100000">
                                          <p:val>
                                            <p:strVal val="#ppt_h"/>
                                          </p:val>
                                        </p:tav>
                                      </p:tavLst>
                                    </p:anim>
                                    <p:anim calcmode="lin" valueType="num">
                                      <p:cBhvr>
                                        <p:cTn id="28" dur="1000" fill="hold"/>
                                        <p:tgtEl>
                                          <p:spTgt spid="17"/>
                                        </p:tgtEl>
                                        <p:attrNameLst>
                                          <p:attrName>ppt_w</p:attrName>
                                        </p:attrNameLst>
                                      </p:cBhvr>
                                      <p:tavLst>
                                        <p:tav tm="0">
                                          <p:val>
                                            <p:fltVal val="0"/>
                                          </p:val>
                                        </p:tav>
                                        <p:tav tm="100000">
                                          <p:val>
                                            <p:strVal val="#ppt_w"/>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anim calcmode="lin" valueType="num">
                                      <p:cBhvr additive="base">
                                        <p:cTn id="33" dur="500" fill="hold"/>
                                        <p:tgtEl>
                                          <p:spTgt spid="21"/>
                                        </p:tgtEl>
                                        <p:attrNameLst>
                                          <p:attrName>ppt_x</p:attrName>
                                        </p:attrNameLst>
                                      </p:cBhvr>
                                      <p:tavLst>
                                        <p:tav tm="0">
                                          <p:val>
                                            <p:strVal val="0-#ppt_w/2"/>
                                          </p:val>
                                        </p:tav>
                                        <p:tav tm="100000">
                                          <p:val>
                                            <p:strVal val="#ppt_x"/>
                                          </p:val>
                                        </p:tav>
                                      </p:tavLst>
                                    </p:anim>
                                    <p:anim calcmode="lin" valueType="num">
                                      <p:cBhvr additive="base">
                                        <p:cTn id="34"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0"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800" decel="100000"/>
                                        <p:tgtEl>
                                          <p:spTgt spid="18"/>
                                        </p:tgtEl>
                                      </p:cBhvr>
                                    </p:animEffect>
                                    <p:anim calcmode="lin" valueType="num">
                                      <p:cBhvr>
                                        <p:cTn id="40" dur="800" decel="100000" fill="hold"/>
                                        <p:tgtEl>
                                          <p:spTgt spid="18"/>
                                        </p:tgtEl>
                                        <p:attrNameLst>
                                          <p:attrName>style.rotation</p:attrName>
                                        </p:attrNameLst>
                                      </p:cBhvr>
                                      <p:tavLst>
                                        <p:tav tm="0">
                                          <p:val>
                                            <p:fltVal val="-90"/>
                                          </p:val>
                                        </p:tav>
                                        <p:tav tm="100000">
                                          <p:val>
                                            <p:fltVal val="0"/>
                                          </p:val>
                                        </p:tav>
                                      </p:tavLst>
                                    </p:anim>
                                    <p:anim calcmode="lin" valueType="num">
                                      <p:cBhvr>
                                        <p:cTn id="41" dur="800" decel="100000" fill="hold"/>
                                        <p:tgtEl>
                                          <p:spTgt spid="18"/>
                                        </p:tgtEl>
                                        <p:attrNameLst>
                                          <p:attrName>ppt_x</p:attrName>
                                        </p:attrNameLst>
                                      </p:cBhvr>
                                      <p:tavLst>
                                        <p:tav tm="0">
                                          <p:val>
                                            <p:strVal val="#ppt_x+0.4"/>
                                          </p:val>
                                        </p:tav>
                                        <p:tav tm="100000">
                                          <p:val>
                                            <p:strVal val="#ppt_x-0.05"/>
                                          </p:val>
                                        </p:tav>
                                      </p:tavLst>
                                    </p:anim>
                                    <p:anim calcmode="lin" valueType="num">
                                      <p:cBhvr>
                                        <p:cTn id="42" dur="800" decel="100000" fill="hold"/>
                                        <p:tgtEl>
                                          <p:spTgt spid="18"/>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anim calcmode="lin" valueType="num">
                                      <p:cBhvr additive="base">
                                        <p:cTn id="49" dur="500" fill="hold"/>
                                        <p:tgtEl>
                                          <p:spTgt spid="22"/>
                                        </p:tgtEl>
                                        <p:attrNameLst>
                                          <p:attrName>ppt_x</p:attrName>
                                        </p:attrNameLst>
                                      </p:cBhvr>
                                      <p:tavLst>
                                        <p:tav tm="0">
                                          <p:val>
                                            <p:strVal val="0-#ppt_w/2"/>
                                          </p:val>
                                        </p:tav>
                                        <p:tav tm="100000">
                                          <p:val>
                                            <p:strVal val="#ppt_x"/>
                                          </p:val>
                                        </p:tav>
                                      </p:tavLst>
                                    </p:anim>
                                    <p:anim calcmode="lin" valueType="num">
                                      <p:cBhvr additive="base">
                                        <p:cTn id="50"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 presetClass="entr" presetSubtype="5"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blinds(vertical)">
                                      <p:cBhvr>
                                        <p:cTn id="55" dur="500"/>
                                        <p:tgtEl>
                                          <p:spTgt spid="19"/>
                                        </p:tgtEl>
                                      </p:cBhvr>
                                    </p:animEffect>
                                  </p:childTnLst>
                                </p:cTn>
                              </p:par>
                            </p:childTnLst>
                          </p:cTn>
                        </p:par>
                      </p:childTnLst>
                    </p:cTn>
                  </p:par>
                  <p:par>
                    <p:cTn id="56" fill="hold">
                      <p:stCondLst>
                        <p:cond delay="indefinite"/>
                      </p:stCondLst>
                      <p:childTnLst>
                        <p:par>
                          <p:cTn id="57" fill="hold">
                            <p:stCondLst>
                              <p:cond delay="0"/>
                            </p:stCondLst>
                            <p:childTnLst>
                              <p:par>
                                <p:cTn id="58" presetID="25" presetClass="entr" presetSubtype="0" fill="hold" grpId="0" nodeType="clickEffect">
                                  <p:stCondLst>
                                    <p:cond delay="0"/>
                                  </p:stCondLst>
                                  <p:childTnLst>
                                    <p:set>
                                      <p:cBhvr>
                                        <p:cTn id="59" dur="1" fill="hold">
                                          <p:stCondLst>
                                            <p:cond delay="0"/>
                                          </p:stCondLst>
                                        </p:cTn>
                                        <p:tgtEl>
                                          <p:spTgt spid="23"/>
                                        </p:tgtEl>
                                        <p:attrNameLst>
                                          <p:attrName>style.visibility</p:attrName>
                                        </p:attrNameLst>
                                      </p:cBhvr>
                                      <p:to>
                                        <p:strVal val="visible"/>
                                      </p:to>
                                    </p:set>
                                    <p:anim calcmode="lin" valueType="num">
                                      <p:cBhvr>
                                        <p:cTn id="60" dur="500" decel="50000" fill="hold">
                                          <p:stCondLst>
                                            <p:cond delay="0"/>
                                          </p:stCondLst>
                                        </p:cTn>
                                        <p:tgtEl>
                                          <p:spTgt spid="23"/>
                                        </p:tgtEl>
                                        <p:attrNameLst>
                                          <p:attrName>style.rotation</p:attrName>
                                        </p:attrNameLst>
                                      </p:cBhvr>
                                      <p:tavLst>
                                        <p:tav tm="0">
                                          <p:val>
                                            <p:fltVal val="-90"/>
                                          </p:val>
                                        </p:tav>
                                        <p:tav tm="100000">
                                          <p:val>
                                            <p:fltVal val="0"/>
                                          </p:val>
                                        </p:tav>
                                      </p:tavLst>
                                    </p:anim>
                                    <p:anim calcmode="lin" valueType="num">
                                      <p:cBhvr>
                                        <p:cTn id="61" dur="500" decel="50000" fill="hold">
                                          <p:stCondLst>
                                            <p:cond delay="0"/>
                                          </p:stCondLst>
                                        </p:cTn>
                                        <p:tgtEl>
                                          <p:spTgt spid="23"/>
                                        </p:tgtEl>
                                        <p:attrNameLst>
                                          <p:attrName>ppt_w</p:attrName>
                                        </p:attrNameLst>
                                      </p:cBhvr>
                                      <p:tavLst>
                                        <p:tav tm="0">
                                          <p:val>
                                            <p:strVal val="#ppt_w"/>
                                          </p:val>
                                        </p:tav>
                                        <p:tav tm="100000">
                                          <p:val>
                                            <p:strVal val="#ppt_w*.05"/>
                                          </p:val>
                                        </p:tav>
                                      </p:tavLst>
                                    </p:anim>
                                    <p:anim calcmode="lin" valueType="num">
                                      <p:cBhvr>
                                        <p:cTn id="62" dur="500" accel="50000" fill="hold">
                                          <p:stCondLst>
                                            <p:cond delay="500"/>
                                          </p:stCondLst>
                                        </p:cTn>
                                        <p:tgtEl>
                                          <p:spTgt spid="23"/>
                                        </p:tgtEl>
                                        <p:attrNameLst>
                                          <p:attrName>ppt_w</p:attrName>
                                        </p:attrNameLst>
                                      </p:cBhvr>
                                      <p:tavLst>
                                        <p:tav tm="0">
                                          <p:val>
                                            <p:strVal val="#ppt_w*.05"/>
                                          </p:val>
                                        </p:tav>
                                        <p:tav tm="100000">
                                          <p:val>
                                            <p:strVal val="#ppt_w"/>
                                          </p:val>
                                        </p:tav>
                                      </p:tavLst>
                                    </p:anim>
                                    <p:anim calcmode="lin" valueType="num">
                                      <p:cBhvr>
                                        <p:cTn id="63" dur="1000" fill="hold"/>
                                        <p:tgtEl>
                                          <p:spTgt spid="23"/>
                                        </p:tgtEl>
                                        <p:attrNameLst>
                                          <p:attrName>ppt_h</p:attrName>
                                        </p:attrNameLst>
                                      </p:cBhvr>
                                      <p:tavLst>
                                        <p:tav tm="0">
                                          <p:val>
                                            <p:strVal val="#ppt_h"/>
                                          </p:val>
                                        </p:tav>
                                        <p:tav tm="100000">
                                          <p:val>
                                            <p:strVal val="#ppt_h"/>
                                          </p:val>
                                        </p:tav>
                                      </p:tavLst>
                                    </p:anim>
                                    <p:anim calcmode="lin" valueType="num">
                                      <p:cBhvr>
                                        <p:cTn id="64" dur="500" decel="50000" fill="hold">
                                          <p:stCondLst>
                                            <p:cond delay="0"/>
                                          </p:stCondLst>
                                        </p:cTn>
                                        <p:tgtEl>
                                          <p:spTgt spid="23"/>
                                        </p:tgtEl>
                                        <p:attrNameLst>
                                          <p:attrName>ppt_x</p:attrName>
                                        </p:attrNameLst>
                                      </p:cBhvr>
                                      <p:tavLst>
                                        <p:tav tm="0">
                                          <p:val>
                                            <p:strVal val="#ppt_x+.4"/>
                                          </p:val>
                                        </p:tav>
                                        <p:tav tm="100000">
                                          <p:val>
                                            <p:strVal val="#ppt_x"/>
                                          </p:val>
                                        </p:tav>
                                      </p:tavLst>
                                    </p:anim>
                                    <p:anim calcmode="lin" valueType="num">
                                      <p:cBhvr>
                                        <p:cTn id="65" dur="500" decel="50000" fill="hold">
                                          <p:stCondLst>
                                            <p:cond delay="0"/>
                                          </p:stCondLst>
                                        </p:cTn>
                                        <p:tgtEl>
                                          <p:spTgt spid="23"/>
                                        </p:tgtEl>
                                        <p:attrNameLst>
                                          <p:attrName>ppt_y</p:attrName>
                                        </p:attrNameLst>
                                      </p:cBhvr>
                                      <p:tavLst>
                                        <p:tav tm="0">
                                          <p:val>
                                            <p:strVal val="#ppt_y-.2"/>
                                          </p:val>
                                        </p:tav>
                                        <p:tav tm="100000">
                                          <p:val>
                                            <p:strVal val="#ppt_y+.1"/>
                                          </p:val>
                                        </p:tav>
                                      </p:tavLst>
                                    </p:anim>
                                    <p:anim calcmode="lin" valueType="num">
                                      <p:cBhvr>
                                        <p:cTn id="66" dur="500" accel="50000" fill="hold">
                                          <p:stCondLst>
                                            <p:cond delay="500"/>
                                          </p:stCondLst>
                                        </p:cTn>
                                        <p:tgtEl>
                                          <p:spTgt spid="23"/>
                                        </p:tgtEl>
                                        <p:attrNameLst>
                                          <p:attrName>ppt_y</p:attrName>
                                        </p:attrNameLst>
                                      </p:cBhvr>
                                      <p:tavLst>
                                        <p:tav tm="0">
                                          <p:val>
                                            <p:strVal val="#ppt_y+.1"/>
                                          </p:val>
                                        </p:tav>
                                        <p:tav tm="100000">
                                          <p:val>
                                            <p:strVal val="#ppt_y"/>
                                          </p:val>
                                        </p:tav>
                                      </p:tavLst>
                                    </p:anim>
                                    <p:animEffect transition="in" filter="fade">
                                      <p:cBhvr>
                                        <p:cTn id="67" dur="1000" decel="50000">
                                          <p:stCondLst>
                                            <p:cond delay="0"/>
                                          </p:stCondLst>
                                        </p:cTn>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2" presetClass="entr" presetSubtype="8" fill="hold" grpId="0" nodeType="clickEffect">
                                  <p:stCondLst>
                                    <p:cond delay="0"/>
                                  </p:stCondLst>
                                  <p:childTnLst>
                                    <p:set>
                                      <p:cBhvr>
                                        <p:cTn id="71" dur="1" fill="hold">
                                          <p:stCondLst>
                                            <p:cond delay="0"/>
                                          </p:stCondLst>
                                        </p:cTn>
                                        <p:tgtEl>
                                          <p:spTgt spid="24"/>
                                        </p:tgtEl>
                                        <p:attrNameLst>
                                          <p:attrName>style.visibility</p:attrName>
                                        </p:attrNameLst>
                                      </p:cBhvr>
                                      <p:to>
                                        <p:strVal val="visible"/>
                                      </p:to>
                                    </p:set>
                                    <p:anim calcmode="lin" valueType="num">
                                      <p:cBhvr additive="base">
                                        <p:cTn id="72" dur="500" fill="hold"/>
                                        <p:tgtEl>
                                          <p:spTgt spid="24"/>
                                        </p:tgtEl>
                                        <p:attrNameLst>
                                          <p:attrName>ppt_x</p:attrName>
                                        </p:attrNameLst>
                                      </p:cBhvr>
                                      <p:tavLst>
                                        <p:tav tm="0">
                                          <p:val>
                                            <p:strVal val="0-#ppt_w/2"/>
                                          </p:val>
                                        </p:tav>
                                        <p:tav tm="100000">
                                          <p:val>
                                            <p:strVal val="#ppt_x"/>
                                          </p:val>
                                        </p:tav>
                                      </p:tavLst>
                                    </p:anim>
                                    <p:anim calcmode="lin" valueType="num">
                                      <p:cBhvr additive="base">
                                        <p:cTn id="73" dur="500" fill="hold"/>
                                        <p:tgtEl>
                                          <p:spTgt spid="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20" grpId="0" animBg="1"/>
      <p:bldP spid="21" grpId="0" animBg="1"/>
      <p:bldP spid="22" grpId="0" animBg="1"/>
      <p:bldP spid="23" grpId="0" animBg="1"/>
      <p:bldP spid="2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152400"/>
            <a:ext cx="8229600" cy="914400"/>
          </a:xfrm>
        </p:spPr>
        <p:txBody>
          <a:bodyPr>
            <a:noAutofit/>
          </a:bodyPr>
          <a:lstStyle/>
          <a:p>
            <a:r>
              <a:rPr lang="en-US" sz="2800" dirty="0" err="1">
                <a:solidFill>
                  <a:schemeClr val="accent6">
                    <a:lumMod val="60000"/>
                    <a:lumOff val="40000"/>
                  </a:schemeClr>
                </a:solidFill>
                <a:latin typeface="Arial" panose="020B0604020202020204" pitchFamily="34" charset="0"/>
                <a:cs typeface="Arial" panose="020B0604020202020204" pitchFamily="34" charset="0"/>
              </a:rPr>
              <a:t>Dua</a:t>
            </a:r>
            <a:r>
              <a:rPr lang="en-US" sz="2800" dirty="0">
                <a:solidFill>
                  <a:schemeClr val="accent6">
                    <a:lumMod val="60000"/>
                    <a:lumOff val="40000"/>
                  </a:schemeClr>
                </a:solidFill>
                <a:latin typeface="Arial" panose="020B0604020202020204" pitchFamily="34" charset="0"/>
                <a:cs typeface="Arial" panose="020B0604020202020204" pitchFamily="34" charset="0"/>
              </a:rPr>
              <a:t> Basis </a:t>
            </a:r>
            <a:r>
              <a:rPr lang="en-US" sz="2800" dirty="0" err="1">
                <a:solidFill>
                  <a:schemeClr val="accent6">
                    <a:lumMod val="60000"/>
                    <a:lumOff val="40000"/>
                  </a:schemeClr>
                </a:solidFill>
                <a:latin typeface="Arial" panose="020B0604020202020204" pitchFamily="34" charset="0"/>
                <a:cs typeface="Arial" panose="020B0604020202020204" pitchFamily="34" charset="0"/>
              </a:rPr>
              <a:t>Akuntansi</a:t>
            </a:r>
            <a:endParaRPr lang="en-US" sz="2800" dirty="0">
              <a:solidFill>
                <a:schemeClr val="accent6">
                  <a:lumMod val="60000"/>
                  <a:lumOff val="40000"/>
                </a:schemeClr>
              </a:solidFill>
              <a:latin typeface="Arial" panose="020B0604020202020204" pitchFamily="34" charset="0"/>
              <a:cs typeface="Arial" panose="020B0604020202020204" pitchFamily="34" charset="0"/>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Rectangle 6"/>
          <p:cNvSpPr/>
          <p:nvPr/>
        </p:nvSpPr>
        <p:spPr>
          <a:xfrm>
            <a:off x="228600" y="1447800"/>
            <a:ext cx="8915400" cy="1446550"/>
          </a:xfrm>
          <a:prstGeom prst="rect">
            <a:avLst/>
          </a:prstGeom>
        </p:spPr>
        <p:txBody>
          <a:bodyPr wrap="square">
            <a:spAutoFit/>
          </a:bodyPr>
          <a:lstStyle/>
          <a:p>
            <a:r>
              <a:rPr lang="ms-MY" sz="2200" b="1" i="1" dirty="0">
                <a:solidFill>
                  <a:schemeClr val="accent3">
                    <a:lumMod val="60000"/>
                    <a:lumOff val="40000"/>
                  </a:schemeClr>
                </a:solidFill>
                <a:latin typeface="Arial" panose="020B0604020202020204" pitchFamily="34" charset="0"/>
                <a:cs typeface="Arial" panose="020B0604020202020204" pitchFamily="34" charset="0"/>
              </a:rPr>
              <a:t>Cash Basis Accounting</a:t>
            </a:r>
            <a:r>
              <a:rPr lang="ms-MY" sz="2200" i="1" dirty="0">
                <a:solidFill>
                  <a:schemeClr val="accent3">
                    <a:lumMod val="60000"/>
                    <a:lumOff val="40000"/>
                  </a:schemeClr>
                </a:solidFill>
                <a:latin typeface="Arial" panose="020B0604020202020204" pitchFamily="34" charset="0"/>
                <a:cs typeface="Arial" panose="020B0604020202020204" pitchFamily="34" charset="0"/>
              </a:rPr>
              <a:t> </a:t>
            </a:r>
            <a:r>
              <a:rPr lang="ms-MY" sz="2200" dirty="0">
                <a:solidFill>
                  <a:schemeClr val="accent3">
                    <a:lumMod val="60000"/>
                    <a:lumOff val="40000"/>
                  </a:schemeClr>
                </a:solidFill>
                <a:latin typeface="Arial" panose="020B0604020202020204" pitchFamily="34" charset="0"/>
                <a:cs typeface="Arial" panose="020B0604020202020204" pitchFamily="34" charset="0"/>
              </a:rPr>
              <a:t> ( Akuntansi Berbasis Kas)  adalah  suatu metode mempertemukan antara pendapatan dengan biaya, dimana pendapatan dilaporkan pada saat uang telah diterima dan biaya dilaporkan pada saat uang telah dibayarkan</a:t>
            </a:r>
            <a:endParaRPr lang="en-US" sz="2200" dirty="0">
              <a:solidFill>
                <a:schemeClr val="accent3">
                  <a:lumMod val="60000"/>
                  <a:lumOff val="40000"/>
                </a:schemeClr>
              </a:solidFill>
              <a:latin typeface="Arial" panose="020B0604020202020204" pitchFamily="34" charset="0"/>
              <a:cs typeface="Arial" panose="020B0604020202020204" pitchFamily="34" charset="0"/>
            </a:endParaRPr>
          </a:p>
        </p:txBody>
      </p:sp>
      <p:sp>
        <p:nvSpPr>
          <p:cNvPr id="11" name="Rectangle 10"/>
          <p:cNvSpPr/>
          <p:nvPr/>
        </p:nvSpPr>
        <p:spPr>
          <a:xfrm>
            <a:off x="304800" y="3320296"/>
            <a:ext cx="8839200" cy="1785104"/>
          </a:xfrm>
          <a:prstGeom prst="rect">
            <a:avLst/>
          </a:prstGeom>
        </p:spPr>
        <p:txBody>
          <a:bodyPr wrap="square">
            <a:spAutoFit/>
          </a:bodyPr>
          <a:lstStyle/>
          <a:p>
            <a:r>
              <a:rPr lang="ms-MY" sz="2200" b="1" i="1" dirty="0">
                <a:solidFill>
                  <a:schemeClr val="accent2">
                    <a:lumMod val="40000"/>
                    <a:lumOff val="60000"/>
                  </a:schemeClr>
                </a:solidFill>
                <a:latin typeface="Arial" panose="020B0604020202020204" pitchFamily="34" charset="0"/>
                <a:cs typeface="Arial" panose="020B0604020202020204" pitchFamily="34" charset="0"/>
              </a:rPr>
              <a:t>Accrual  Basis  Accounting</a:t>
            </a:r>
            <a:r>
              <a:rPr lang="ms-MY" sz="2200" i="1" dirty="0">
                <a:solidFill>
                  <a:schemeClr val="accent2">
                    <a:lumMod val="40000"/>
                    <a:lumOff val="60000"/>
                  </a:schemeClr>
                </a:solidFill>
                <a:latin typeface="Arial" panose="020B0604020202020204" pitchFamily="34" charset="0"/>
                <a:cs typeface="Arial" panose="020B0604020202020204" pitchFamily="34" charset="0"/>
              </a:rPr>
              <a:t> </a:t>
            </a:r>
            <a:r>
              <a:rPr lang="ms-MY" sz="2200" dirty="0">
                <a:solidFill>
                  <a:schemeClr val="accent2">
                    <a:lumMod val="40000"/>
                    <a:lumOff val="60000"/>
                  </a:schemeClr>
                </a:solidFill>
                <a:latin typeface="Arial" panose="020B0604020202020204" pitchFamily="34" charset="0"/>
                <a:cs typeface="Arial" panose="020B0604020202020204" pitchFamily="34" charset="0"/>
              </a:rPr>
              <a:t> ( Akuntansi Berbasis Akrual ) adalah suatu metode mempertemukan antara pendapatan dengan biaya, dimana pendapatan dilaporkan pada saat terjadinya transaksi dan biaya dilaporkan pada saat biaya tersebut diperlukan untuk menghasilkan pendapatan usaha</a:t>
            </a:r>
            <a:endParaRPr lang="en-US" sz="2200" dirty="0">
              <a:solidFill>
                <a:schemeClr val="accent2">
                  <a:lumMod val="40000"/>
                  <a:lumOff val="60000"/>
                </a:schemeClr>
              </a:solidFill>
              <a:latin typeface="Arial" panose="020B0604020202020204" pitchFamily="34" charset="0"/>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533400" y="76200"/>
            <a:ext cx="8229600" cy="1143000"/>
          </a:xfrm>
        </p:spPr>
        <p:txBody>
          <a:bodyPr>
            <a:normAutofit/>
          </a:bodyPr>
          <a:lstStyle/>
          <a:p>
            <a:r>
              <a:rPr lang="ms-MY" sz="2400" b="1" dirty="0">
                <a:solidFill>
                  <a:schemeClr val="bg1"/>
                </a:solidFill>
                <a:latin typeface="Arial" panose="020B0604020202020204" pitchFamily="34" charset="0"/>
                <a:cs typeface="Arial" panose="020B0604020202020204" pitchFamily="34" charset="0"/>
              </a:rPr>
              <a:t>LAPORAN  KEUANGAN  DAN  UNSUR-UNSURNYA</a:t>
            </a:r>
            <a:br>
              <a:rPr lang="en-US" sz="2400" dirty="0">
                <a:solidFill>
                  <a:schemeClr val="bg1"/>
                </a:solidFill>
                <a:latin typeface="Arial" panose="020B0604020202020204" pitchFamily="34" charset="0"/>
                <a:cs typeface="Arial" panose="020B0604020202020204" pitchFamily="34" charset="0"/>
              </a:rPr>
            </a:br>
            <a:endParaRPr lang="en-US" sz="2400" dirty="0">
              <a:solidFill>
                <a:schemeClr val="bg1"/>
              </a:solidFill>
              <a:latin typeface="Arial" panose="020B0604020202020204" pitchFamily="34" charset="0"/>
              <a:cs typeface="Arial" panose="020B0604020202020204" pitchFamily="34" charset="0"/>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Rectangle 6"/>
          <p:cNvSpPr/>
          <p:nvPr/>
        </p:nvSpPr>
        <p:spPr>
          <a:xfrm>
            <a:off x="609600" y="1068050"/>
            <a:ext cx="8153400" cy="1446550"/>
          </a:xfrm>
          <a:prstGeom prst="rect">
            <a:avLst/>
          </a:prstGeom>
        </p:spPr>
        <p:txBody>
          <a:bodyPr wrap="square">
            <a:spAutoFit/>
          </a:bodyPr>
          <a:lstStyle/>
          <a:p>
            <a:pPr algn="ctr"/>
            <a:r>
              <a:rPr lang="ms-MY" sz="2200" b="1" dirty="0">
                <a:solidFill>
                  <a:schemeClr val="accent2">
                    <a:lumMod val="40000"/>
                    <a:lumOff val="60000"/>
                  </a:schemeClr>
                </a:solidFill>
                <a:latin typeface="Arial" panose="020B0604020202020204" pitchFamily="34" charset="0"/>
                <a:cs typeface="Arial" panose="020B0604020202020204" pitchFamily="34" charset="0"/>
              </a:rPr>
              <a:t>Laporan  Laba Rugi Komprehensif</a:t>
            </a:r>
            <a:r>
              <a:rPr lang="ms-MY" sz="2200" dirty="0">
                <a:solidFill>
                  <a:schemeClr val="accent2">
                    <a:lumMod val="40000"/>
                    <a:lumOff val="60000"/>
                  </a:schemeClr>
                </a:solidFill>
                <a:latin typeface="Arial" panose="020B0604020202020204" pitchFamily="34" charset="0"/>
                <a:cs typeface="Arial" panose="020B0604020202020204" pitchFamily="34" charset="0"/>
              </a:rPr>
              <a:t> </a:t>
            </a:r>
            <a:r>
              <a:rPr lang="ms-MY" sz="2200" i="1" dirty="0">
                <a:solidFill>
                  <a:schemeClr val="accent2">
                    <a:lumMod val="40000"/>
                    <a:lumOff val="60000"/>
                  </a:schemeClr>
                </a:solidFill>
                <a:latin typeface="Arial" panose="020B0604020202020204" pitchFamily="34" charset="0"/>
                <a:cs typeface="Arial" panose="020B0604020202020204" pitchFamily="34" charset="0"/>
              </a:rPr>
              <a:t>( Statement of Comprehensif Income )</a:t>
            </a:r>
            <a:r>
              <a:rPr lang="ms-MY" sz="2200" dirty="0">
                <a:solidFill>
                  <a:schemeClr val="accent2">
                    <a:lumMod val="40000"/>
                    <a:lumOff val="60000"/>
                  </a:schemeClr>
                </a:solidFill>
                <a:latin typeface="Arial" panose="020B0604020202020204" pitchFamily="34" charset="0"/>
                <a:cs typeface="Arial" panose="020B0604020202020204" pitchFamily="34" charset="0"/>
              </a:rPr>
              <a:t>  adalah suatu laporan yang menunjukkan kemampuan perusahaan dalam menghasilkan profit dalam suatu periode akuntansi atau  satu tahun</a:t>
            </a:r>
            <a:endParaRPr lang="en-US" sz="2200" dirty="0">
              <a:solidFill>
                <a:schemeClr val="accent2">
                  <a:lumMod val="40000"/>
                  <a:lumOff val="60000"/>
                </a:schemeClr>
              </a:solidFill>
              <a:latin typeface="Arial" panose="020B0604020202020204" pitchFamily="34" charset="0"/>
              <a:cs typeface="Arial" panose="020B0604020202020204" pitchFamily="34" charset="0"/>
            </a:endParaRPr>
          </a:p>
        </p:txBody>
      </p:sp>
      <p:grpSp>
        <p:nvGrpSpPr>
          <p:cNvPr id="13" name="Group 12"/>
          <p:cNvGrpSpPr/>
          <p:nvPr/>
        </p:nvGrpSpPr>
        <p:grpSpPr>
          <a:xfrm>
            <a:off x="3505200" y="3103563"/>
            <a:ext cx="2290762" cy="1849437"/>
            <a:chOff x="1366838" y="3332163"/>
            <a:chExt cx="1928812" cy="877887"/>
          </a:xfrm>
        </p:grpSpPr>
        <p:sp>
          <p:nvSpPr>
            <p:cNvPr id="16387" name="Rectangle 3"/>
            <p:cNvSpPr>
              <a:spLocks noChangeArrowheads="1"/>
            </p:cNvSpPr>
            <p:nvPr/>
          </p:nvSpPr>
          <p:spPr bwMode="auto">
            <a:xfrm>
              <a:off x="1366838" y="3332163"/>
              <a:ext cx="1924050" cy="247650"/>
            </a:xfrm>
            <a:prstGeom prst="rect">
              <a:avLst/>
            </a:prstGeom>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accent2">
                      <a:lumMod val="20000"/>
                      <a:lumOff val="80000"/>
                    </a:schemeClr>
                  </a:solidFill>
                  <a:effectLst/>
                  <a:latin typeface="Arial" panose="020B0604020202020204" pitchFamily="34" charset="0"/>
                  <a:ea typeface="Times New Roman" panose="02020603050405020304" pitchFamily="18" charset="0"/>
                  <a:cs typeface="Arial" panose="020B0604020202020204" pitchFamily="34" charset="0"/>
                </a:rPr>
                <a:t>Pendapatan</a:t>
              </a:r>
              <a:endParaRPr kumimoji="0" lang="ms-MY" sz="2000" b="0" i="0" u="none" strike="noStrike" cap="none" normalizeH="0" baseline="0" dirty="0">
                <a:ln>
                  <a:noFill/>
                </a:ln>
                <a:solidFill>
                  <a:schemeClr val="accent2">
                    <a:lumMod val="20000"/>
                    <a:lumOff val="80000"/>
                  </a:schemeClr>
                </a:solidFill>
                <a:effectLst/>
                <a:latin typeface="Arial" panose="020B0604020202020204" pitchFamily="34" charset="0"/>
              </a:endParaRPr>
            </a:p>
          </p:txBody>
        </p:sp>
        <p:sp>
          <p:nvSpPr>
            <p:cNvPr id="16385" name="Rectangle 1"/>
            <p:cNvSpPr>
              <a:spLocks noChangeArrowheads="1"/>
            </p:cNvSpPr>
            <p:nvPr/>
          </p:nvSpPr>
          <p:spPr bwMode="auto">
            <a:xfrm>
              <a:off x="1371600" y="3649663"/>
              <a:ext cx="1924050" cy="247650"/>
            </a:xfrm>
            <a:prstGeom prst="rect">
              <a:avLst/>
            </a:prstGeom>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endParaRPr kumimoji="0" lang="ms-MY" sz="1000" b="0" i="0" u="none" strike="noStrike" cap="none" normalizeH="0" baseline="0" dirty="0">
                <a:ln>
                  <a:noFill/>
                </a:ln>
                <a:solidFill>
                  <a:schemeClr val="accent2">
                    <a:lumMod val="20000"/>
                    <a:lumOff val="80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0" lang="ms-MY" sz="2000" b="0" i="0" u="none" strike="noStrike" cap="none" normalizeH="0" baseline="0" dirty="0">
                  <a:ln>
                    <a:noFill/>
                  </a:ln>
                  <a:solidFill>
                    <a:schemeClr val="accent2">
                      <a:lumMod val="20000"/>
                      <a:lumOff val="80000"/>
                    </a:schemeClr>
                  </a:solidFill>
                  <a:effectLst/>
                  <a:latin typeface="Arial" panose="020B0604020202020204" pitchFamily="34" charset="0"/>
                  <a:ea typeface="Times New Roman" panose="02020603050405020304" pitchFamily="18" charset="0"/>
                  <a:cs typeface="Arial" panose="020B0604020202020204" pitchFamily="34" charset="0"/>
                </a:rPr>
                <a:t>( Beban Usaha </a:t>
              </a:r>
              <a:r>
                <a:rPr kumimoji="0" lang="ms-MY" sz="1000" b="0" i="0" u="none" strike="noStrike" cap="none" normalizeH="0" baseline="0" dirty="0">
                  <a:ln>
                    <a:noFill/>
                  </a:ln>
                  <a:solidFill>
                    <a:schemeClr val="accent2">
                      <a:lumMod val="20000"/>
                      <a:lumOff val="80000"/>
                    </a:schemeClr>
                  </a:solidFill>
                  <a:effectLst/>
                  <a:latin typeface="Arial" panose="020B0604020202020204" pitchFamily="34" charset="0"/>
                  <a:ea typeface="Times New Roman" panose="02020603050405020304" pitchFamily="18" charset="0"/>
                  <a:cs typeface="Arial" panose="020B0604020202020204" pitchFamily="34" charset="0"/>
                </a:rPr>
                <a:t>)</a:t>
              </a:r>
              <a:endParaRPr kumimoji="0" lang="ms-MY" sz="1800" b="0" i="0" u="none" strike="noStrike" cap="none" normalizeH="0" baseline="0" dirty="0">
                <a:ln>
                  <a:noFill/>
                </a:ln>
                <a:solidFill>
                  <a:schemeClr val="accent2">
                    <a:lumMod val="20000"/>
                    <a:lumOff val="80000"/>
                  </a:schemeClr>
                </a:solidFill>
                <a:effectLst/>
                <a:latin typeface="Arial" panose="020B0604020202020204" pitchFamily="34" charset="0"/>
              </a:endParaRPr>
            </a:p>
          </p:txBody>
        </p:sp>
        <p:sp>
          <p:nvSpPr>
            <p:cNvPr id="16386" name="Rectangle 2"/>
            <p:cNvSpPr>
              <a:spLocks noChangeArrowheads="1"/>
            </p:cNvSpPr>
            <p:nvPr/>
          </p:nvSpPr>
          <p:spPr bwMode="auto">
            <a:xfrm>
              <a:off x="1371600" y="3962400"/>
              <a:ext cx="1924050" cy="247650"/>
            </a:xfrm>
            <a:prstGeom prst="rect">
              <a:avLst/>
            </a:prstGeom>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endParaRPr kumimoji="0" lang="ms-MY" sz="1000" b="0" i="0" u="none" strike="noStrike" cap="none" normalizeH="0" baseline="0" dirty="0">
                <a:ln>
                  <a:noFill/>
                </a:ln>
                <a:solidFill>
                  <a:schemeClr val="accent2">
                    <a:lumMod val="20000"/>
                    <a:lumOff val="80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0" lang="ms-MY" sz="2000" b="0" i="0" u="none" strike="noStrike" cap="none" normalizeH="0" baseline="0" dirty="0">
                  <a:ln>
                    <a:noFill/>
                  </a:ln>
                  <a:solidFill>
                    <a:schemeClr val="accent2">
                      <a:lumMod val="20000"/>
                      <a:lumOff val="80000"/>
                    </a:schemeClr>
                  </a:solidFill>
                  <a:effectLst/>
                  <a:latin typeface="Arial" panose="020B0604020202020204" pitchFamily="34" charset="0"/>
                  <a:ea typeface="Times New Roman" panose="02020603050405020304" pitchFamily="18" charset="0"/>
                  <a:cs typeface="Arial" panose="020B0604020202020204" pitchFamily="34" charset="0"/>
                </a:rPr>
                <a:t>Laba Usaha</a:t>
              </a:r>
              <a:endParaRPr kumimoji="0" lang="ms-MY" sz="2000" b="0" i="0" u="none" strike="noStrike" cap="none" normalizeH="0" baseline="0" dirty="0">
                <a:ln>
                  <a:noFill/>
                </a:ln>
                <a:solidFill>
                  <a:schemeClr val="accent2">
                    <a:lumMod val="20000"/>
                    <a:lumOff val="80000"/>
                  </a:schemeClr>
                </a:solidFill>
                <a:effectLst/>
                <a:latin typeface="Arial" panose="020B0604020202020204" pitchFamily="34" charset="0"/>
              </a:endParaRPr>
            </a:p>
          </p:txBody>
        </p:sp>
      </p:grpSp>
      <p:sp>
        <p:nvSpPr>
          <p:cNvPr id="16389" name="Rectangle 5"/>
          <p:cNvSpPr>
            <a:spLocks noChangeArrowheads="1"/>
          </p:cNvSpPr>
          <p:nvPr/>
        </p:nvSpPr>
        <p:spPr bwMode="auto">
          <a:xfrm>
            <a:off x="0" y="457200"/>
            <a:ext cx="9144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Rectangle 6"/>
          <p:cNvSpPr/>
          <p:nvPr/>
        </p:nvSpPr>
        <p:spPr>
          <a:xfrm>
            <a:off x="457200" y="264616"/>
            <a:ext cx="7162800" cy="4154984"/>
          </a:xfrm>
          <a:prstGeom prst="rect">
            <a:avLst/>
          </a:prstGeom>
        </p:spPr>
        <p:txBody>
          <a:bodyPr wrap="square">
            <a:spAutoFit/>
          </a:bodyPr>
          <a:lstStyle/>
          <a:p>
            <a:r>
              <a:rPr lang="ms-MY" sz="2200" b="1" dirty="0">
                <a:solidFill>
                  <a:schemeClr val="accent2">
                    <a:lumMod val="40000"/>
                    <a:lumOff val="60000"/>
                  </a:schemeClr>
                </a:solidFill>
                <a:latin typeface="Arial" panose="020B0604020202020204" pitchFamily="34" charset="0"/>
                <a:cs typeface="Arial" panose="020B0604020202020204" pitchFamily="34" charset="0"/>
              </a:rPr>
              <a:t>Pendapatan</a:t>
            </a:r>
            <a:r>
              <a:rPr lang="ms-MY" sz="2200" dirty="0">
                <a:solidFill>
                  <a:schemeClr val="accent2">
                    <a:lumMod val="40000"/>
                    <a:lumOff val="60000"/>
                  </a:schemeClr>
                </a:solidFill>
                <a:latin typeface="Arial" panose="020B0604020202020204" pitchFamily="34" charset="0"/>
                <a:cs typeface="Arial" panose="020B0604020202020204" pitchFamily="34" charset="0"/>
              </a:rPr>
              <a:t> adalah kenaikan kekayaan perusahaan akibat penjualan produk perusahaan dalam rangka kegiatan usaha normal</a:t>
            </a:r>
            <a:endParaRPr lang="ms-MY" sz="2200" dirty="0">
              <a:solidFill>
                <a:schemeClr val="accent2">
                  <a:lumMod val="40000"/>
                  <a:lumOff val="60000"/>
                </a:schemeClr>
              </a:solidFill>
              <a:latin typeface="Arial" panose="020B0604020202020204" pitchFamily="34" charset="0"/>
              <a:cs typeface="Arial" panose="020B0604020202020204" pitchFamily="34" charset="0"/>
            </a:endParaRPr>
          </a:p>
          <a:p>
            <a:endParaRPr lang="en-US" sz="2200" dirty="0">
              <a:solidFill>
                <a:schemeClr val="bg1"/>
              </a:solidFill>
              <a:latin typeface="Arial" panose="020B0604020202020204" pitchFamily="34" charset="0"/>
              <a:cs typeface="Arial" panose="020B0604020202020204" pitchFamily="34" charset="0"/>
            </a:endParaRPr>
          </a:p>
          <a:p>
            <a:r>
              <a:rPr lang="ms-MY" sz="2200" b="1" dirty="0">
                <a:solidFill>
                  <a:schemeClr val="accent3">
                    <a:lumMod val="60000"/>
                    <a:lumOff val="40000"/>
                  </a:schemeClr>
                </a:solidFill>
                <a:latin typeface="Arial" panose="020B0604020202020204" pitchFamily="34" charset="0"/>
                <a:cs typeface="Arial" panose="020B0604020202020204" pitchFamily="34" charset="0"/>
              </a:rPr>
              <a:t>Beban Usaha</a:t>
            </a:r>
            <a:r>
              <a:rPr lang="ms-MY" sz="2200" dirty="0">
                <a:solidFill>
                  <a:schemeClr val="accent3">
                    <a:lumMod val="60000"/>
                    <a:lumOff val="40000"/>
                  </a:schemeClr>
                </a:solidFill>
                <a:latin typeface="Arial" panose="020B0604020202020204" pitchFamily="34" charset="0"/>
                <a:cs typeface="Arial" panose="020B0604020202020204" pitchFamily="34" charset="0"/>
              </a:rPr>
              <a:t>  adalah pengorbanan ekonomis yang dilakukan perusahaan untuk memperoleh barang dan jasa yang digunakan di dalam usaha normal perusahaan dan bermanfaat pada suatu periode tertentu</a:t>
            </a:r>
            <a:endParaRPr lang="en-US" sz="2200" dirty="0">
              <a:solidFill>
                <a:schemeClr val="accent3">
                  <a:lumMod val="60000"/>
                  <a:lumOff val="40000"/>
                </a:schemeClr>
              </a:solidFill>
              <a:latin typeface="Arial" panose="020B0604020202020204" pitchFamily="34" charset="0"/>
              <a:cs typeface="Arial" panose="020B0604020202020204" pitchFamily="34" charset="0"/>
            </a:endParaRPr>
          </a:p>
          <a:p>
            <a:endParaRPr lang="ms-MY" sz="2200" b="1" dirty="0">
              <a:solidFill>
                <a:schemeClr val="bg1"/>
              </a:solidFill>
              <a:latin typeface="Arial" panose="020B0604020202020204" pitchFamily="34" charset="0"/>
              <a:cs typeface="Arial" panose="020B0604020202020204" pitchFamily="34" charset="0"/>
            </a:endParaRPr>
          </a:p>
          <a:p>
            <a:r>
              <a:rPr lang="ms-MY" sz="2200" b="1" dirty="0">
                <a:solidFill>
                  <a:schemeClr val="accent6">
                    <a:lumMod val="60000"/>
                    <a:lumOff val="40000"/>
                  </a:schemeClr>
                </a:solidFill>
                <a:latin typeface="Arial" panose="020B0604020202020204" pitchFamily="34" charset="0"/>
                <a:cs typeface="Arial" panose="020B0604020202020204" pitchFamily="34" charset="0"/>
              </a:rPr>
              <a:t>Laba (rugi) Usaha</a:t>
            </a:r>
            <a:r>
              <a:rPr lang="ms-MY" sz="2200" dirty="0">
                <a:solidFill>
                  <a:schemeClr val="accent6">
                    <a:lumMod val="60000"/>
                    <a:lumOff val="40000"/>
                  </a:schemeClr>
                </a:solidFill>
                <a:latin typeface="Arial" panose="020B0604020202020204" pitchFamily="34" charset="0"/>
                <a:cs typeface="Arial" panose="020B0604020202020204" pitchFamily="34" charset="0"/>
              </a:rPr>
              <a:t> adalah selisih antara pendapatan dengan total beban usaha pada periode tersebut</a:t>
            </a:r>
            <a:endParaRPr lang="en-US" sz="2200" dirty="0">
              <a:solidFill>
                <a:schemeClr val="accent6">
                  <a:lumMod val="60000"/>
                  <a:lumOff val="40000"/>
                </a:schemeClr>
              </a:solidFill>
              <a:latin typeface="Arial" panose="020B0604020202020204" pitchFamily="34" charset="0"/>
              <a:cs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0" y="228600"/>
            <a:ext cx="8686800" cy="1371600"/>
          </a:xfrm>
        </p:spPr>
        <p:txBody>
          <a:bodyPr>
            <a:noAutofit/>
          </a:bodyPr>
          <a:lstStyle/>
          <a:p>
            <a:r>
              <a:rPr lang="ms-MY" sz="2200" b="1" dirty="0">
                <a:solidFill>
                  <a:schemeClr val="accent6">
                    <a:lumMod val="60000"/>
                    <a:lumOff val="40000"/>
                  </a:schemeClr>
                </a:solidFill>
                <a:latin typeface="Arial" panose="020B0604020202020204" pitchFamily="34" charset="0"/>
                <a:cs typeface="Arial" panose="020B0604020202020204" pitchFamily="34" charset="0"/>
              </a:rPr>
              <a:t>Laporan Perubahan Ekuitas</a:t>
            </a:r>
            <a:r>
              <a:rPr lang="ms-MY" sz="2200" dirty="0">
                <a:solidFill>
                  <a:schemeClr val="accent6">
                    <a:lumMod val="60000"/>
                    <a:lumOff val="40000"/>
                  </a:schemeClr>
                </a:solidFill>
                <a:latin typeface="Arial" panose="020B0604020202020204" pitchFamily="34" charset="0"/>
                <a:cs typeface="Arial" panose="020B0604020202020204" pitchFamily="34" charset="0"/>
              </a:rPr>
              <a:t>  </a:t>
            </a:r>
            <a:r>
              <a:rPr lang="ms-MY" sz="2200" i="1" dirty="0">
                <a:solidFill>
                  <a:schemeClr val="accent6">
                    <a:lumMod val="60000"/>
                    <a:lumOff val="40000"/>
                  </a:schemeClr>
                </a:solidFill>
                <a:latin typeface="Arial" panose="020B0604020202020204" pitchFamily="34" charset="0"/>
                <a:cs typeface="Arial" panose="020B0604020202020204" pitchFamily="34" charset="0"/>
              </a:rPr>
              <a:t>( Statement of Changes in Equity)</a:t>
            </a:r>
            <a:r>
              <a:rPr lang="ms-MY" sz="2200" dirty="0">
                <a:solidFill>
                  <a:schemeClr val="accent6">
                    <a:lumMod val="60000"/>
                    <a:lumOff val="40000"/>
                  </a:schemeClr>
                </a:solidFill>
                <a:latin typeface="Arial" panose="020B0604020202020204" pitchFamily="34" charset="0"/>
                <a:cs typeface="Arial" panose="020B0604020202020204" pitchFamily="34" charset="0"/>
              </a:rPr>
              <a:t> adalah suatu  laporan yang menunjukkan perubahan hak residual atas aset perusahaan setelah dikurangi dengan semua kewajiban</a:t>
            </a:r>
            <a:endParaRPr lang="en-US" sz="2200" dirty="0">
              <a:solidFill>
                <a:schemeClr val="accent6">
                  <a:lumMod val="60000"/>
                  <a:lumOff val="40000"/>
                </a:schemeClr>
              </a:solidFill>
              <a:latin typeface="Arial" panose="020B0604020202020204" pitchFamily="34" charset="0"/>
              <a:cs typeface="Arial" panose="020B0604020202020204" pitchFamily="34" charset="0"/>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grpSp>
        <p:nvGrpSpPr>
          <p:cNvPr id="22" name="Group 21"/>
          <p:cNvGrpSpPr/>
          <p:nvPr/>
        </p:nvGrpSpPr>
        <p:grpSpPr>
          <a:xfrm>
            <a:off x="0" y="2057400"/>
            <a:ext cx="9115778" cy="2743202"/>
            <a:chOff x="482600" y="457200"/>
            <a:chExt cx="5127625" cy="1151573"/>
          </a:xfrm>
        </p:grpSpPr>
        <p:sp>
          <p:nvSpPr>
            <p:cNvPr id="14349" name="Rectangle 13"/>
            <p:cNvSpPr>
              <a:spLocks noChangeArrowheads="1"/>
            </p:cNvSpPr>
            <p:nvPr/>
          </p:nvSpPr>
          <p:spPr bwMode="auto">
            <a:xfrm>
              <a:off x="487363" y="506413"/>
              <a:ext cx="1924050" cy="247650"/>
            </a:xfrm>
            <a:prstGeom prst="rect">
              <a:avLst/>
            </a:prstGeom>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Ekuitas, awal  periode</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48" name="Rectangle 12"/>
            <p:cNvSpPr>
              <a:spLocks noChangeArrowheads="1"/>
            </p:cNvSpPr>
            <p:nvPr/>
          </p:nvSpPr>
          <p:spPr bwMode="auto">
            <a:xfrm>
              <a:off x="492125" y="1288891"/>
              <a:ext cx="1924050" cy="247650"/>
            </a:xfrm>
            <a:prstGeom prst="rect">
              <a:avLst/>
            </a:prstGeom>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Ekuitas, akhir  periode</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47" name="Rectangle 11"/>
            <p:cNvSpPr>
              <a:spLocks noChangeArrowheads="1"/>
            </p:cNvSpPr>
            <p:nvPr/>
          </p:nvSpPr>
          <p:spPr bwMode="auto">
            <a:xfrm>
              <a:off x="2654300" y="521176"/>
              <a:ext cx="1801813" cy="247650"/>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Modal Saham</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46" name="Rectangle 10"/>
            <p:cNvSpPr>
              <a:spLocks noChangeArrowheads="1"/>
            </p:cNvSpPr>
            <p:nvPr/>
          </p:nvSpPr>
          <p:spPr bwMode="auto">
            <a:xfrm>
              <a:off x="4521200" y="465455"/>
              <a:ext cx="1089025" cy="247650"/>
            </a:xfrm>
            <a:prstGeom prst="rect">
              <a:avLst/>
            </a:prstGeom>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Saldo Laba</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45" name="Rectangle 9"/>
            <p:cNvSpPr>
              <a:spLocks noChangeArrowheads="1"/>
            </p:cNvSpPr>
            <p:nvPr/>
          </p:nvSpPr>
          <p:spPr bwMode="auto">
            <a:xfrm>
              <a:off x="2657475" y="817563"/>
              <a:ext cx="1801813" cy="439340"/>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Penambahan Modal Saham</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44" name="Rectangle 8"/>
            <p:cNvSpPr>
              <a:spLocks noChangeArrowheads="1"/>
            </p:cNvSpPr>
            <p:nvPr/>
          </p:nvSpPr>
          <p:spPr bwMode="auto">
            <a:xfrm>
              <a:off x="4511675" y="785336"/>
              <a:ext cx="1089025" cy="247650"/>
            </a:xfrm>
            <a:prstGeom prst="rect">
              <a:avLst/>
            </a:prstGeom>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Laba Usaha</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43" name="Rectangle 7"/>
            <p:cNvSpPr>
              <a:spLocks noChangeArrowheads="1"/>
            </p:cNvSpPr>
            <p:nvPr/>
          </p:nvSpPr>
          <p:spPr bwMode="auto">
            <a:xfrm>
              <a:off x="4511675" y="1073229"/>
              <a:ext cx="1089025" cy="247650"/>
            </a:xfrm>
            <a:prstGeom prst="rect">
              <a:avLst/>
            </a:prstGeom>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(Dividen)</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42" name="Rectangle 6"/>
            <p:cNvSpPr>
              <a:spLocks noChangeArrowheads="1"/>
            </p:cNvSpPr>
            <p:nvPr/>
          </p:nvSpPr>
          <p:spPr bwMode="auto">
            <a:xfrm>
              <a:off x="2667000" y="1288891"/>
              <a:ext cx="1801813" cy="247650"/>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Modal Saham</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41" name="Rectangle 5"/>
            <p:cNvSpPr>
              <a:spLocks noChangeArrowheads="1"/>
            </p:cNvSpPr>
            <p:nvPr/>
          </p:nvSpPr>
          <p:spPr bwMode="auto">
            <a:xfrm>
              <a:off x="4511675" y="1361123"/>
              <a:ext cx="1089025" cy="247650"/>
            </a:xfrm>
            <a:prstGeom prst="rect">
              <a:avLst/>
            </a:prstGeom>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Saldo Laba</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40" name="Rectangle 4"/>
            <p:cNvSpPr>
              <a:spLocks noChangeArrowheads="1"/>
            </p:cNvSpPr>
            <p:nvPr/>
          </p:nvSpPr>
          <p:spPr bwMode="auto">
            <a:xfrm>
              <a:off x="482600" y="905034"/>
              <a:ext cx="1924050" cy="250586"/>
            </a:xfrm>
            <a:prstGeom prst="rect">
              <a:avLst/>
            </a:prstGeom>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Perubahan Ekuitas</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4339" name="AutoShape 3"/>
            <p:cNvSpPr>
              <a:spLocks noChangeArrowheads="1"/>
            </p:cNvSpPr>
            <p:nvPr/>
          </p:nvSpPr>
          <p:spPr bwMode="auto">
            <a:xfrm>
              <a:off x="2444750" y="457200"/>
              <a:ext cx="177800" cy="365125"/>
            </a:xfrm>
            <a:prstGeom prst="rightArrow">
              <a:avLst>
                <a:gd name="adj1" fmla="val 50000"/>
                <a:gd name="adj2" fmla="val 25000"/>
              </a:avLst>
            </a:prstGeom>
            <a:solidFill>
              <a:srgbClr val="7F7F7F"/>
            </a:solidFill>
            <a:ln w="9525">
              <a:solidFill>
                <a:srgbClr val="000000"/>
              </a:solidFill>
              <a:miter lim="800000"/>
            </a:ln>
          </p:spPr>
          <p:txBody>
            <a:bodyPr vert="horz" wrap="square" lIns="91440" tIns="45720" rIns="91440" bIns="45720" numCol="1" anchor="t" anchorCtr="0" compatLnSpc="1"/>
            <a:lstStyle/>
            <a:p>
              <a:endParaRPr lang="en-US"/>
            </a:p>
          </p:txBody>
        </p:sp>
        <p:sp>
          <p:nvSpPr>
            <p:cNvPr id="14338" name="AutoShape 2"/>
            <p:cNvSpPr>
              <a:spLocks noChangeArrowheads="1"/>
            </p:cNvSpPr>
            <p:nvPr/>
          </p:nvSpPr>
          <p:spPr bwMode="auto">
            <a:xfrm>
              <a:off x="2439988" y="841058"/>
              <a:ext cx="177800" cy="365125"/>
            </a:xfrm>
            <a:prstGeom prst="rightArrow">
              <a:avLst>
                <a:gd name="adj1" fmla="val 50000"/>
                <a:gd name="adj2" fmla="val 25000"/>
              </a:avLst>
            </a:prstGeom>
            <a:solidFill>
              <a:srgbClr val="7F7F7F"/>
            </a:solidFill>
            <a:ln w="9525">
              <a:solidFill>
                <a:srgbClr val="000000"/>
              </a:solidFill>
              <a:miter lim="800000"/>
            </a:ln>
          </p:spPr>
          <p:txBody>
            <a:bodyPr vert="horz" wrap="square" lIns="91440" tIns="45720" rIns="91440" bIns="45720" numCol="1" anchor="t" anchorCtr="0" compatLnSpc="1"/>
            <a:lstStyle/>
            <a:p>
              <a:endParaRPr lang="en-US"/>
            </a:p>
          </p:txBody>
        </p:sp>
        <p:sp>
          <p:nvSpPr>
            <p:cNvPr id="14337" name="AutoShape 1"/>
            <p:cNvSpPr>
              <a:spLocks noChangeArrowheads="1"/>
            </p:cNvSpPr>
            <p:nvPr/>
          </p:nvSpPr>
          <p:spPr bwMode="auto">
            <a:xfrm>
              <a:off x="2447925" y="1224915"/>
              <a:ext cx="177800" cy="365125"/>
            </a:xfrm>
            <a:prstGeom prst="rightArrow">
              <a:avLst>
                <a:gd name="adj1" fmla="val 50000"/>
                <a:gd name="adj2" fmla="val 25000"/>
              </a:avLst>
            </a:prstGeom>
            <a:solidFill>
              <a:srgbClr val="7F7F7F"/>
            </a:solidFill>
            <a:ln w="9525">
              <a:solidFill>
                <a:srgbClr val="000000"/>
              </a:solidFill>
              <a:miter lim="800000"/>
            </a:ln>
          </p:spPr>
          <p:txBody>
            <a:bodyPr vert="horz" wrap="square" lIns="91440" tIns="45720" rIns="91440" bIns="45720" numCol="1" anchor="t" anchorCtr="0" compatLnSpc="1"/>
            <a:lstStyle/>
            <a:p>
              <a:endParaRPr lang="en-US"/>
            </a:p>
          </p:txBody>
        </p:sp>
      </p:grpSp>
      <p:sp>
        <p:nvSpPr>
          <p:cNvPr id="14350" name="Rectangle 14"/>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endParaRPr kumimoji="0" lang="ms-MY" sz="1800" b="0" i="0" u="none" strike="noStrike" cap="none" normalizeH="0" baseline="0">
              <a:ln>
                <a:noFill/>
              </a:ln>
              <a:solidFill>
                <a:schemeClr val="tx1"/>
              </a:solidFill>
              <a:effectLst/>
              <a:latin typeface="Arial" panose="020B0604020202020204" pitchFamily="34" charset="0"/>
            </a:endParaRPr>
          </a:p>
        </p:txBody>
      </p:sp>
      <p:sp>
        <p:nvSpPr>
          <p:cNvPr id="14361" name="Rectangle 25"/>
          <p:cNvSpPr>
            <a:spLocks noChangeArrowheads="1"/>
          </p:cNvSpPr>
          <p:nvPr/>
        </p:nvSpPr>
        <p:spPr bwMode="auto">
          <a:xfrm>
            <a:off x="0" y="457200"/>
            <a:ext cx="9144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p:txBody>
          <a:bodyPr>
            <a:normAutofit/>
          </a:bodyPr>
          <a:lstStyle/>
          <a:p>
            <a:r>
              <a:rPr lang="ms-MY" sz="3200" dirty="0">
                <a:solidFill>
                  <a:schemeClr val="bg1"/>
                </a:solidFill>
              </a:rPr>
              <a:t>Jenis  Perusahaan</a:t>
            </a:r>
            <a:endParaRPr lang="en-US" sz="3200" dirty="0">
              <a:solidFill>
                <a:schemeClr val="bg1"/>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6" name="Rectangle 5"/>
          <p:cNvSpPr/>
          <p:nvPr/>
        </p:nvSpPr>
        <p:spPr>
          <a:xfrm>
            <a:off x="2514600" y="1600200"/>
            <a:ext cx="4038600" cy="6858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dirty="0"/>
              <a:t>Perusahaan Jasa</a:t>
            </a:r>
            <a:endParaRPr lang="en-US" sz="2400" dirty="0"/>
          </a:p>
        </p:txBody>
      </p:sp>
      <p:sp>
        <p:nvSpPr>
          <p:cNvPr id="10" name="Rectangle 9"/>
          <p:cNvSpPr/>
          <p:nvPr/>
        </p:nvSpPr>
        <p:spPr>
          <a:xfrm>
            <a:off x="2514600" y="3886200"/>
            <a:ext cx="4038600" cy="6858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dirty="0"/>
              <a:t>Perusahaan Manufaktur</a:t>
            </a:r>
            <a:endParaRPr lang="en-US" sz="2400" dirty="0"/>
          </a:p>
        </p:txBody>
      </p:sp>
      <p:sp>
        <p:nvSpPr>
          <p:cNvPr id="11" name="Rectangle 10"/>
          <p:cNvSpPr/>
          <p:nvPr/>
        </p:nvSpPr>
        <p:spPr>
          <a:xfrm>
            <a:off x="2514600" y="2743200"/>
            <a:ext cx="4038600" cy="6858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dirty="0"/>
              <a:t>Perusahaan Dagang</a:t>
            </a:r>
            <a:r>
              <a:rPr lang="ms-MY" sz="2400" b="1" dirty="0"/>
              <a:t> </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13313" name="Rectangle 1"/>
          <p:cNvSpPr>
            <a:spLocks noChangeArrowheads="1"/>
          </p:cNvSpPr>
          <p:nvPr/>
        </p:nvSpPr>
        <p:spPr bwMode="auto">
          <a:xfrm>
            <a:off x="533400" y="216217"/>
            <a:ext cx="7848600" cy="3693319"/>
          </a:xfrm>
          <a:prstGeom prst="rect">
            <a:avLst/>
          </a:prstGeom>
          <a:noFill/>
          <a:ln w="9525">
            <a:noFill/>
            <a:miter lim="800000"/>
          </a:ln>
          <a:effectLst/>
        </p:spPr>
        <p:txBody>
          <a:bodyPr vert="horz" wrap="square" lIns="91440" tIns="0" rIns="91440" bIns="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20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pPr>
            <a:r>
              <a:rPr kumimoji="0" lang="ms-MY" sz="2000" b="1" i="0" u="none" strike="noStrike" cap="none" normalizeH="0" baseline="0" dirty="0">
                <a:ln>
                  <a:noFill/>
                </a:ln>
                <a:solidFill>
                  <a:schemeClr val="accent6">
                    <a:lumMod val="60000"/>
                    <a:lumOff val="40000"/>
                  </a:schemeClr>
                </a:solidFill>
                <a:effectLst/>
                <a:latin typeface="Arial" panose="020B0604020202020204" pitchFamily="34" charset="0"/>
                <a:ea typeface="Times New Roman" panose="02020603050405020304" pitchFamily="18" charset="0"/>
                <a:cs typeface="Arial" panose="020B0604020202020204" pitchFamily="34" charset="0"/>
              </a:rPr>
              <a:t>Modal Saham</a:t>
            </a:r>
            <a:r>
              <a:rPr kumimoji="0" lang="ms-MY" sz="2000" b="0" i="0" u="none" strike="noStrike" cap="none" normalizeH="0" baseline="0" dirty="0">
                <a:ln>
                  <a:noFill/>
                </a:ln>
                <a:solidFill>
                  <a:schemeClr val="accent6">
                    <a:lumMod val="60000"/>
                    <a:lumOff val="40000"/>
                  </a:schemeClr>
                </a:solidFill>
                <a:effectLst/>
                <a:latin typeface="Arial" panose="020B0604020202020204" pitchFamily="34" charset="0"/>
                <a:ea typeface="Times New Roman" panose="02020603050405020304" pitchFamily="18" charset="0"/>
                <a:cs typeface="Arial" panose="020B0604020202020204" pitchFamily="34" charset="0"/>
              </a:rPr>
              <a:t> adalah  kontribusi   pemilik  pada  suatu  perusahaan  yang  berbentuk  perseroan terbatas,  sekaligus  menunjukkan  bukti kepemilikan  dan  hak  pemilik  atas  perseroan terbatas    tersebut.  </a:t>
            </a:r>
            <a:endParaRPr kumimoji="0" lang="en-US" sz="2000" b="0" i="0" u="none" strike="noStrike" cap="none" normalizeH="0" baseline="0" dirty="0">
              <a:ln>
                <a:noFill/>
              </a:ln>
              <a:solidFill>
                <a:schemeClr val="accent6">
                  <a:lumMod val="60000"/>
                  <a:lumOff val="40000"/>
                </a:schemeClr>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pPr>
            <a:endParaRPr kumimoji="0" lang="ms-MY" sz="20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pPr>
            <a:r>
              <a:rPr kumimoji="0" lang="ms-MY" sz="2000" b="1" i="0" u="none" strike="noStrike" cap="none" normalizeH="0" baseline="0" dirty="0">
                <a:ln>
                  <a:noFill/>
                </a:ln>
                <a:solidFill>
                  <a:schemeClr val="accent3">
                    <a:lumMod val="60000"/>
                    <a:lumOff val="40000"/>
                  </a:schemeClr>
                </a:solidFill>
                <a:effectLst/>
                <a:latin typeface="Arial" panose="020B0604020202020204" pitchFamily="34" charset="0"/>
                <a:ea typeface="Times New Roman" panose="02020603050405020304" pitchFamily="18" charset="0"/>
                <a:cs typeface="Arial" panose="020B0604020202020204" pitchFamily="34" charset="0"/>
              </a:rPr>
              <a:t>Laba  Usaha  </a:t>
            </a:r>
            <a:r>
              <a:rPr kumimoji="0" lang="ms-MY" sz="2000" b="0" i="0" u="none" strike="noStrike" cap="none" normalizeH="0" baseline="0" dirty="0">
                <a:ln>
                  <a:noFill/>
                </a:ln>
                <a:solidFill>
                  <a:schemeClr val="accent3">
                    <a:lumMod val="60000"/>
                    <a:lumOff val="40000"/>
                  </a:schemeClr>
                </a:solidFill>
                <a:effectLst/>
                <a:latin typeface="Arial" panose="020B0604020202020204" pitchFamily="34" charset="0"/>
                <a:ea typeface="Times New Roman" panose="02020603050405020304" pitchFamily="18" charset="0"/>
                <a:cs typeface="Arial" panose="020B0604020202020204" pitchFamily="34" charset="0"/>
              </a:rPr>
              <a:t>adalah selisih antara pendapatan yang diperoleh perusahaan pada suatu periode  dengan  beban usaha  yang dikeluarkannya pada periode tersebut.</a:t>
            </a:r>
            <a:endParaRPr kumimoji="0" lang="en-US" sz="2000" b="0" i="0" u="none" strike="noStrike" cap="none" normalizeH="0" baseline="0" dirty="0">
              <a:ln>
                <a:noFill/>
              </a:ln>
              <a:solidFill>
                <a:schemeClr val="accent3">
                  <a:lumMod val="60000"/>
                  <a:lumOff val="40000"/>
                </a:schemeClr>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ms-MY" sz="20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ms-MY" sz="2000" b="1"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rPr>
              <a:t>Dividen </a:t>
            </a:r>
            <a:r>
              <a:rPr kumimoji="0" lang="ms-MY" sz="20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rPr>
              <a:t>adalah  bagian dari laba usaha yang diperoleh perusahaan dan dibagikan kepada pemegang saham (pemilik) perusahaan</a:t>
            </a:r>
            <a:r>
              <a:rPr kumimoji="0" lang="en-US" sz="2000" b="0" i="0" u="none" strike="noStrike" cap="none" normalizeH="0" baseline="0" dirty="0">
                <a:ln>
                  <a:noFill/>
                </a:ln>
                <a:solidFill>
                  <a:schemeClr val="accent2">
                    <a:lumMod val="40000"/>
                    <a:lumOff val="60000"/>
                  </a:schemeClr>
                </a:solidFill>
                <a:effectLst/>
                <a:latin typeface="Arial" panose="020B0604020202020204" pitchFamily="34" charset="0"/>
              </a:rPr>
              <a:t> </a:t>
            </a:r>
            <a:endParaRPr kumimoji="0" lang="en-US" sz="2000" b="0" i="0" u="none" strike="noStrike" cap="none" normalizeH="0" baseline="0" dirty="0">
              <a:ln>
                <a:noFill/>
              </a:ln>
              <a:solidFill>
                <a:schemeClr val="accent2">
                  <a:lumMod val="40000"/>
                  <a:lumOff val="60000"/>
                </a:schemeClr>
              </a:solidFill>
              <a:effectLst/>
              <a:latin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533400" y="1295400"/>
            <a:ext cx="8229600" cy="1752600"/>
          </a:xfrm>
        </p:spPr>
        <p:txBody>
          <a:bodyPr>
            <a:noAutofit/>
          </a:bodyPr>
          <a:lstStyle/>
          <a:p>
            <a:r>
              <a:rPr lang="ms-MY" sz="2400" b="1" dirty="0">
                <a:solidFill>
                  <a:schemeClr val="accent2">
                    <a:lumMod val="40000"/>
                    <a:lumOff val="60000"/>
                  </a:schemeClr>
                </a:solidFill>
                <a:latin typeface="Arial" panose="020B0604020202020204" pitchFamily="34" charset="0"/>
                <a:cs typeface="Arial" panose="020B0604020202020204" pitchFamily="34" charset="0"/>
              </a:rPr>
              <a:t>Laporan Posisi Keuangan </a:t>
            </a:r>
            <a:r>
              <a:rPr lang="ms-MY" sz="2400" i="1" dirty="0">
                <a:solidFill>
                  <a:schemeClr val="accent2">
                    <a:lumMod val="40000"/>
                    <a:lumOff val="60000"/>
                  </a:schemeClr>
                </a:solidFill>
                <a:latin typeface="Arial" panose="020B0604020202020204" pitchFamily="34" charset="0"/>
                <a:cs typeface="Arial" panose="020B0604020202020204" pitchFamily="34" charset="0"/>
              </a:rPr>
              <a:t>(Statement Of Financial Position )</a:t>
            </a:r>
            <a:r>
              <a:rPr lang="ms-MY" sz="2400" dirty="0">
                <a:solidFill>
                  <a:schemeClr val="accent2">
                    <a:lumMod val="40000"/>
                    <a:lumOff val="60000"/>
                  </a:schemeClr>
                </a:solidFill>
                <a:latin typeface="Arial" panose="020B0604020202020204" pitchFamily="34" charset="0"/>
                <a:cs typeface="Arial" panose="020B0604020202020204" pitchFamily="34" charset="0"/>
              </a:rPr>
              <a:t>  adalah suatu daftar  yang menunjukkan posisi sumberdaya yang dimiliki perusahaan, serta informasi dari mana sumber daya tersebut diperoleh</a:t>
            </a:r>
            <a:endParaRPr lang="en-US" sz="2400" dirty="0">
              <a:solidFill>
                <a:schemeClr val="accent2">
                  <a:lumMod val="40000"/>
                  <a:lumOff val="60000"/>
                </a:schemeClr>
              </a:solidFill>
              <a:latin typeface="Arial" panose="020B0604020202020204" pitchFamily="34" charset="0"/>
              <a:cs typeface="Arial" panose="020B0604020202020204" pitchFamily="34" charset="0"/>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74638"/>
            <a:ext cx="8229600" cy="1143000"/>
          </a:xfrm>
        </p:spPr>
        <p:txBody>
          <a:bodyPr>
            <a:normAutofit/>
          </a:bodyPr>
          <a:lstStyle/>
          <a:p>
            <a:r>
              <a:rPr lang="en-US" sz="2200" dirty="0" err="1">
                <a:solidFill>
                  <a:schemeClr val="accent2">
                    <a:lumMod val="40000"/>
                    <a:lumOff val="60000"/>
                  </a:schemeClr>
                </a:solidFill>
              </a:rPr>
              <a:t>Laporan</a:t>
            </a:r>
            <a:r>
              <a:rPr lang="en-US" sz="2200" dirty="0">
                <a:solidFill>
                  <a:schemeClr val="accent2">
                    <a:lumMod val="40000"/>
                    <a:lumOff val="60000"/>
                  </a:schemeClr>
                </a:solidFill>
              </a:rPr>
              <a:t> </a:t>
            </a:r>
            <a:r>
              <a:rPr lang="en-US" sz="2200" dirty="0" err="1">
                <a:solidFill>
                  <a:schemeClr val="accent2">
                    <a:lumMod val="40000"/>
                    <a:lumOff val="60000"/>
                  </a:schemeClr>
                </a:solidFill>
              </a:rPr>
              <a:t>Posisi</a:t>
            </a:r>
            <a:r>
              <a:rPr lang="en-US" sz="2200" dirty="0">
                <a:solidFill>
                  <a:schemeClr val="accent2">
                    <a:lumMod val="40000"/>
                    <a:lumOff val="60000"/>
                  </a:schemeClr>
                </a:solidFill>
              </a:rPr>
              <a:t> </a:t>
            </a:r>
            <a:r>
              <a:rPr lang="en-US" sz="2200" dirty="0" err="1">
                <a:solidFill>
                  <a:schemeClr val="accent2">
                    <a:lumMod val="40000"/>
                    <a:lumOff val="60000"/>
                  </a:schemeClr>
                </a:solidFill>
              </a:rPr>
              <a:t>Keuangan</a:t>
            </a:r>
            <a:endParaRPr lang="en-US" sz="2200" dirty="0">
              <a:solidFill>
                <a:schemeClr val="accent2">
                  <a:lumMod val="40000"/>
                  <a:lumOff val="60000"/>
                </a:schemeClr>
              </a:solidFill>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Rectangle 14"/>
          <p:cNvSpPr>
            <a:spLocks noChangeArrowheads="1"/>
          </p:cNvSpPr>
          <p:nvPr/>
        </p:nvSpPr>
        <p:spPr bwMode="auto">
          <a:xfrm>
            <a:off x="1531938" y="2362200"/>
            <a:ext cx="3040062" cy="1447800"/>
          </a:xfrm>
          <a:prstGeom prst="rect">
            <a:avLst/>
          </a:prstGeom>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ts val="1000"/>
              </a:spcAft>
              <a:buClrTx/>
              <a:buSzTx/>
              <a:buFontTx/>
              <a:buNone/>
            </a:pPr>
            <a:endParaRPr lang="en-US" sz="2000" dirty="0">
              <a:solidFill>
                <a:schemeClr val="bg1"/>
              </a:solidFill>
              <a:latin typeface="Arial" panose="020B0604020202020204" pitchFamily="34" charset="0"/>
            </a:endParaRPr>
          </a:p>
          <a:p>
            <a:pPr marL="0" marR="0" lvl="0" indent="0" algn="ctr" defTabSz="914400" rtl="0" eaLnBrk="1" fontAlgn="base" latinLnBrk="0" hangingPunct="1">
              <a:lnSpc>
                <a:spcPct val="100000"/>
              </a:lnSpc>
              <a:spcBef>
                <a:spcPct val="0"/>
              </a:spcBef>
              <a:spcAft>
                <a:spcPts val="1000"/>
              </a:spcAft>
              <a:buClrTx/>
              <a:buSzTx/>
              <a:buFontTx/>
              <a:buNone/>
            </a:pPr>
            <a:r>
              <a:rPr lang="en-US" sz="2000" dirty="0">
                <a:solidFill>
                  <a:schemeClr val="bg1"/>
                </a:solidFill>
                <a:latin typeface="Arial" panose="020B0604020202020204" pitchFamily="34" charset="0"/>
              </a:rPr>
              <a:t>ASET</a:t>
            </a:r>
            <a:endParaRPr kumimoji="0" lang="en-US" sz="2000" b="0" i="0" u="none" strike="noStrike" cap="none" normalizeH="0" baseline="0" dirty="0">
              <a:ln>
                <a:noFill/>
              </a:ln>
              <a:solidFill>
                <a:schemeClr val="bg1"/>
              </a:solidFill>
              <a:effectLst/>
              <a:latin typeface="Arial" panose="020B0604020202020204" pitchFamily="34" charset="0"/>
            </a:endParaRPr>
          </a:p>
          <a:p>
            <a:pPr marL="0" marR="0" lvl="0" indent="0" algn="ctr" defTabSz="914400" rtl="0" eaLnBrk="1" fontAlgn="base" latinLnBrk="0" hangingPunct="1">
              <a:lnSpc>
                <a:spcPct val="100000"/>
              </a:lnSpc>
              <a:spcBef>
                <a:spcPct val="0"/>
              </a:spcBef>
              <a:spcAft>
                <a:spcPts val="1000"/>
              </a:spcAft>
              <a:buClrTx/>
              <a:buSzTx/>
              <a:buFontTx/>
              <a:buNone/>
            </a:pPr>
            <a:endParaRPr kumimoji="0" lang="en-US" sz="2000" b="0" i="0" u="none" strike="noStrike" cap="none" normalizeH="0" baseline="0" dirty="0">
              <a:ln>
                <a:noFill/>
              </a:ln>
              <a:solidFill>
                <a:schemeClr val="bg1"/>
              </a:solidFill>
              <a:effectLst/>
              <a:latin typeface="Arial" panose="020B0604020202020204" pitchFamily="34" charset="0"/>
            </a:endParaRPr>
          </a:p>
        </p:txBody>
      </p:sp>
      <p:grpSp>
        <p:nvGrpSpPr>
          <p:cNvPr id="11" name="Group 10"/>
          <p:cNvGrpSpPr/>
          <p:nvPr/>
        </p:nvGrpSpPr>
        <p:grpSpPr>
          <a:xfrm>
            <a:off x="4892733" y="1905000"/>
            <a:ext cx="3260667" cy="2489200"/>
            <a:chOff x="4278313" y="5362575"/>
            <a:chExt cx="2147887" cy="1089025"/>
          </a:xfrm>
        </p:grpSpPr>
        <p:sp>
          <p:nvSpPr>
            <p:cNvPr id="12" name="Rectangle 15"/>
            <p:cNvSpPr>
              <a:spLocks noChangeArrowheads="1"/>
            </p:cNvSpPr>
            <p:nvPr/>
          </p:nvSpPr>
          <p:spPr bwMode="auto">
            <a:xfrm>
              <a:off x="4278313" y="5362575"/>
              <a:ext cx="2147887" cy="492125"/>
            </a:xfrm>
            <a:prstGeom prst="rect">
              <a:avLst/>
            </a:prstGeom>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ts val="1000"/>
                </a:spcAft>
                <a:buClrTx/>
                <a:buSzTx/>
                <a:buFontTx/>
                <a:buNone/>
              </a:pPr>
              <a:endParaRPr kumimoji="0" lang="en-US" sz="2000" b="0" i="0" u="none" strike="noStrike" cap="none" normalizeH="0" baseline="0" dirty="0">
                <a:ln>
                  <a:noFill/>
                </a:ln>
                <a:solidFill>
                  <a:schemeClr val="bg1"/>
                </a:solidFill>
                <a:effectLst/>
                <a:latin typeface="Arial" panose="020B0604020202020204" pitchFamily="34" charset="0"/>
              </a:endParaRPr>
            </a:p>
            <a:p>
              <a:pPr marL="0" marR="0" lvl="0" indent="0" algn="ctr" defTabSz="914400" rtl="0" eaLnBrk="1" fontAlgn="base" latinLnBrk="0" hangingPunct="1">
                <a:lnSpc>
                  <a:spcPct val="100000"/>
                </a:lnSpc>
                <a:spcBef>
                  <a:spcPct val="0"/>
                </a:spcBef>
                <a:spcAft>
                  <a:spcPts val="1000"/>
                </a:spcAft>
                <a:buClrTx/>
                <a:buSzTx/>
                <a:buFontTx/>
                <a:buNone/>
              </a:pPr>
              <a:r>
                <a:rPr kumimoji="0" lang="en-US" sz="2000" b="0" i="0" u="none" strike="noStrike" cap="none" normalizeH="0" baseline="0" dirty="0" err="1">
                  <a:ln>
                    <a:noFill/>
                  </a:ln>
                  <a:solidFill>
                    <a:schemeClr val="bg1"/>
                  </a:solidFill>
                  <a:effectLst/>
                  <a:latin typeface="Arial" panose="020B0604020202020204" pitchFamily="34" charset="0"/>
                </a:rPr>
                <a:t>Liabilitas</a:t>
              </a:r>
              <a:endParaRPr kumimoji="0" lang="en-US" sz="2000" b="0" i="0" u="none" strike="noStrike" cap="none" normalizeH="0" baseline="0" dirty="0">
                <a:ln>
                  <a:noFill/>
                </a:ln>
                <a:solidFill>
                  <a:schemeClr val="bg1"/>
                </a:solidFill>
                <a:effectLst/>
                <a:latin typeface="Arial" panose="020B0604020202020204" pitchFamily="34" charset="0"/>
              </a:endParaRPr>
            </a:p>
          </p:txBody>
        </p:sp>
        <p:sp>
          <p:nvSpPr>
            <p:cNvPr id="13" name="Rectangle 16"/>
            <p:cNvSpPr>
              <a:spLocks noChangeArrowheads="1"/>
            </p:cNvSpPr>
            <p:nvPr/>
          </p:nvSpPr>
          <p:spPr bwMode="auto">
            <a:xfrm>
              <a:off x="4278313" y="5902325"/>
              <a:ext cx="2146300" cy="549275"/>
            </a:xfrm>
            <a:prstGeom prst="rect">
              <a:avLst/>
            </a:prstGeom>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ts val="1000"/>
                </a:spcAft>
                <a:buClrTx/>
                <a:buSzTx/>
                <a:buFontTx/>
                <a:buNone/>
              </a:pPr>
              <a:r>
                <a:rPr kumimoji="0" lang="en-US" sz="2000" b="0" i="0" u="none" strike="noStrike" cap="none" normalizeH="0" baseline="0" dirty="0" err="1">
                  <a:ln>
                    <a:noFill/>
                  </a:ln>
                  <a:solidFill>
                    <a:schemeClr val="bg1"/>
                  </a:solidFill>
                  <a:effectLst/>
                  <a:latin typeface="Arial" panose="020B0604020202020204" pitchFamily="34" charset="0"/>
                </a:rPr>
                <a:t>Ekuitas</a:t>
              </a:r>
              <a:r>
                <a:rPr kumimoji="0" lang="en-US" sz="2000" b="0" i="0" u="none" strike="noStrike" cap="none" normalizeH="0" baseline="0" dirty="0">
                  <a:ln>
                    <a:noFill/>
                  </a:ln>
                  <a:solidFill>
                    <a:schemeClr val="bg1"/>
                  </a:solidFill>
                  <a:effectLst/>
                  <a:latin typeface="Arial" panose="020B0604020202020204" pitchFamily="34" charset="0"/>
                </a:rPr>
                <a:t> </a:t>
              </a:r>
              <a:r>
                <a:rPr kumimoji="0" lang="en-US" sz="2000" b="1" i="0" u="none" strike="noStrike" cap="none" normalizeH="0" baseline="0" dirty="0">
                  <a:ln>
                    <a:noFill/>
                  </a:ln>
                  <a:solidFill>
                    <a:schemeClr val="bg1"/>
                  </a:solidFill>
                  <a:effectLst/>
                  <a:latin typeface="Arial" panose="020B0604020202020204" pitchFamily="34" charset="0"/>
                </a:rPr>
                <a:t>:</a:t>
              </a:r>
              <a:r>
                <a:rPr kumimoji="0" lang="en-US" sz="2000" b="0" i="0" u="none" strike="noStrike" cap="none" normalizeH="0" baseline="0" dirty="0">
                  <a:ln>
                    <a:noFill/>
                  </a:ln>
                  <a:solidFill>
                    <a:schemeClr val="bg1"/>
                  </a:solidFill>
                  <a:effectLst/>
                  <a:latin typeface="Arial" panose="020B0604020202020204" pitchFamily="34" charset="0"/>
                </a:rPr>
                <a:t>  </a:t>
              </a:r>
              <a:endParaRPr kumimoji="0" lang="en-US" sz="2000" b="0" i="0" u="none" strike="noStrike" cap="none" normalizeH="0" baseline="0" dirty="0">
                <a:ln>
                  <a:noFill/>
                </a:ln>
                <a:solidFill>
                  <a:schemeClr val="bg1"/>
                </a:solidFill>
                <a:effectLst/>
                <a:latin typeface="Arial" panose="020B0604020202020204" pitchFamily="34" charset="0"/>
              </a:endParaRPr>
            </a:p>
            <a:p>
              <a:pPr marL="457200" marR="0" lvl="1" indent="0" algn="l" defTabSz="914400" rtl="0" eaLnBrk="1" fontAlgn="base" latinLnBrk="0" hangingPunct="1">
                <a:lnSpc>
                  <a:spcPct val="100000"/>
                </a:lnSpc>
                <a:spcBef>
                  <a:spcPct val="0"/>
                </a:spcBef>
                <a:spcAft>
                  <a:spcPct val="0"/>
                </a:spcAft>
                <a:buClrTx/>
                <a:buSzTx/>
                <a:buFont typeface="Arial" panose="020B0604020202020204" pitchFamily="34" charset="0"/>
                <a:buChar char="-"/>
              </a:pPr>
              <a:r>
                <a:rPr kumimoji="0" lang="en-US" sz="2000" b="0" i="1" u="none" strike="noStrike" cap="none" normalizeH="0" baseline="0" dirty="0">
                  <a:ln>
                    <a:noFill/>
                  </a:ln>
                  <a:solidFill>
                    <a:schemeClr val="bg1"/>
                  </a:solidFill>
                  <a:effectLst/>
                  <a:latin typeface="Arial" panose="020B0604020202020204" pitchFamily="34" charset="0"/>
                </a:rPr>
                <a:t>Modal </a:t>
              </a:r>
              <a:r>
                <a:rPr kumimoji="0" lang="en-US" sz="2000" b="0" i="1" u="none" strike="noStrike" cap="none" normalizeH="0" baseline="0" dirty="0" err="1">
                  <a:ln>
                    <a:noFill/>
                  </a:ln>
                  <a:solidFill>
                    <a:schemeClr val="bg1"/>
                  </a:solidFill>
                  <a:effectLst/>
                  <a:latin typeface="Arial" panose="020B0604020202020204" pitchFamily="34" charset="0"/>
                </a:rPr>
                <a:t>Saham</a:t>
              </a:r>
              <a:endParaRPr kumimoji="0" lang="en-US" sz="2000" b="0" i="1" u="none" strike="noStrike" cap="none" normalizeH="0" baseline="0" dirty="0">
                <a:ln>
                  <a:noFill/>
                </a:ln>
                <a:solidFill>
                  <a:schemeClr val="bg1"/>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pPr>
              <a:r>
                <a:rPr kumimoji="0" lang="en-US" sz="2000" b="0" i="1" u="none" strike="noStrike" cap="none" normalizeH="0" baseline="0" dirty="0" err="1">
                  <a:ln>
                    <a:noFill/>
                  </a:ln>
                  <a:solidFill>
                    <a:schemeClr val="bg1"/>
                  </a:solidFill>
                  <a:effectLst/>
                  <a:latin typeface="Arial" panose="020B0604020202020204" pitchFamily="34" charset="0"/>
                </a:rPr>
                <a:t>Saldo</a:t>
              </a:r>
              <a:r>
                <a:rPr kumimoji="0" lang="en-US" sz="2000" b="0" i="1" u="none" strike="noStrike" cap="none" normalizeH="0" baseline="0" dirty="0">
                  <a:ln>
                    <a:noFill/>
                  </a:ln>
                  <a:solidFill>
                    <a:schemeClr val="bg1"/>
                  </a:solidFill>
                  <a:effectLst/>
                  <a:latin typeface="Arial" panose="020B0604020202020204" pitchFamily="34" charset="0"/>
                </a:rPr>
                <a:t> </a:t>
              </a:r>
              <a:r>
                <a:rPr kumimoji="0" lang="en-US" sz="2000" b="0" i="1" u="none" strike="noStrike" cap="none" normalizeH="0" baseline="0" dirty="0" err="1">
                  <a:ln>
                    <a:noFill/>
                  </a:ln>
                  <a:solidFill>
                    <a:schemeClr val="bg1"/>
                  </a:solidFill>
                  <a:effectLst/>
                  <a:latin typeface="Arial" panose="020B0604020202020204" pitchFamily="34" charset="0"/>
                </a:rPr>
                <a:t>Laba</a:t>
              </a:r>
              <a:endParaRPr kumimoji="0" lang="en-US" sz="2000" b="0" i="1" u="none" strike="noStrike" cap="none" normalizeH="0" baseline="0" dirty="0">
                <a:ln>
                  <a:noFill/>
                </a:ln>
                <a:solidFill>
                  <a:schemeClr val="bg1"/>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sz="2000" b="0" i="0" u="none" strike="noStrike" cap="none" normalizeH="0" baseline="0" dirty="0">
                <a:ln>
                  <a:noFill/>
                </a:ln>
                <a:solidFill>
                  <a:schemeClr val="bg1"/>
                </a:solidFill>
                <a:effectLst/>
                <a:latin typeface="Arial" panose="020B0604020202020204" pitchFamily="34" charset="0"/>
              </a:endParaRPr>
            </a:p>
          </p:txBody>
        </p:sp>
      </p:grpSp>
      <p:sp>
        <p:nvSpPr>
          <p:cNvPr id="11265" name="AutoShape 1"/>
          <p:cNvSpPr>
            <a:spLocks noChangeArrowheads="1"/>
          </p:cNvSpPr>
          <p:nvPr/>
        </p:nvSpPr>
        <p:spPr bwMode="auto">
          <a:xfrm flipH="1">
            <a:off x="228600" y="76200"/>
            <a:ext cx="2819400" cy="1447800"/>
          </a:xfrm>
          <a:prstGeom prst="wedgeEllipseCallout">
            <a:avLst>
              <a:gd name="adj1" fmla="val -40601"/>
              <a:gd name="adj2" fmla="val 90881"/>
            </a:avLst>
          </a:prstGeom>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ts val="1000"/>
              </a:spcAft>
              <a:buClrTx/>
              <a:buSzTx/>
              <a:buFontTx/>
              <a:buNone/>
            </a:pPr>
            <a:r>
              <a:rPr kumimoji="0" lang="en-US" sz="2400" b="0" i="1" u="none" strike="noStrike" cap="none" normalizeH="0" baseline="0" dirty="0" err="1">
                <a:ln>
                  <a:noFill/>
                </a:ln>
                <a:solidFill>
                  <a:schemeClr val="tx1"/>
                </a:solidFill>
                <a:effectLst/>
                <a:latin typeface="Calibri" panose="020F0502020204030204" pitchFamily="34" charset="0"/>
              </a:rPr>
              <a:t>Sumber</a:t>
            </a:r>
            <a:r>
              <a:rPr kumimoji="0" lang="en-US" sz="2400" b="0" i="1" u="none" strike="noStrike" cap="none" normalizeH="0" baseline="0" dirty="0">
                <a:ln>
                  <a:noFill/>
                </a:ln>
                <a:solidFill>
                  <a:schemeClr val="tx1"/>
                </a:solidFill>
                <a:effectLst/>
                <a:latin typeface="Calibri" panose="020F0502020204030204" pitchFamily="34" charset="0"/>
              </a:rPr>
              <a:t> </a:t>
            </a:r>
            <a:r>
              <a:rPr kumimoji="0" lang="en-US" sz="2400" b="0" i="1" u="none" strike="noStrike" cap="none" normalizeH="0" baseline="0" dirty="0" err="1">
                <a:ln>
                  <a:noFill/>
                </a:ln>
                <a:solidFill>
                  <a:schemeClr val="tx1"/>
                </a:solidFill>
                <a:effectLst/>
                <a:latin typeface="Calibri" panose="020F0502020204030204" pitchFamily="34" charset="0"/>
              </a:rPr>
              <a:t>Daya</a:t>
            </a:r>
            <a:r>
              <a:rPr kumimoji="0" lang="en-US" sz="2400" b="0" i="1" u="none" strike="noStrike" cap="none" normalizeH="0" baseline="0" dirty="0">
                <a:ln>
                  <a:noFill/>
                </a:ln>
                <a:solidFill>
                  <a:schemeClr val="tx1"/>
                </a:solidFill>
                <a:effectLst/>
                <a:latin typeface="Calibri" panose="020F0502020204030204" pitchFamily="34" charset="0"/>
              </a:rPr>
              <a:t> Perusahaan</a:t>
            </a:r>
            <a:endParaRPr kumimoji="0" lang="en-US" sz="2400" b="0" i="0" u="none" strike="noStrike" cap="none" normalizeH="0" baseline="0" dirty="0">
              <a:ln>
                <a:noFill/>
              </a:ln>
              <a:solidFill>
                <a:schemeClr val="tx1"/>
              </a:solidFill>
              <a:effectLst/>
              <a:latin typeface="Arial" panose="020B0604020202020204" pitchFamily="34" charset="0"/>
            </a:endParaRPr>
          </a:p>
        </p:txBody>
      </p:sp>
      <p:sp>
        <p:nvSpPr>
          <p:cNvPr id="11266" name="AutoShape 2"/>
          <p:cNvSpPr>
            <a:spLocks noChangeArrowheads="1"/>
          </p:cNvSpPr>
          <p:nvPr/>
        </p:nvSpPr>
        <p:spPr bwMode="auto">
          <a:xfrm>
            <a:off x="6324600" y="141287"/>
            <a:ext cx="2638394" cy="1230313"/>
          </a:xfrm>
          <a:prstGeom prst="wedgeEllipseCallout">
            <a:avLst>
              <a:gd name="adj1" fmla="val -31343"/>
              <a:gd name="adj2" fmla="val 79755"/>
            </a:avLst>
          </a:prstGeom>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ts val="1000"/>
              </a:spcAft>
              <a:buClrTx/>
              <a:buSzTx/>
              <a:buFontTx/>
              <a:buNone/>
            </a:pPr>
            <a:r>
              <a:rPr kumimoji="0" lang="en-US" sz="2400" b="0" i="1" u="none" strike="noStrike" cap="none" normalizeH="0" baseline="0" dirty="0" err="1">
                <a:ln>
                  <a:noFill/>
                </a:ln>
                <a:solidFill>
                  <a:schemeClr val="tx1"/>
                </a:solidFill>
                <a:effectLst/>
                <a:latin typeface="Calibri" panose="020F0502020204030204" pitchFamily="34" charset="0"/>
              </a:rPr>
              <a:t>Asal</a:t>
            </a:r>
            <a:r>
              <a:rPr kumimoji="0" lang="en-US" sz="2400" b="0" i="1" u="none" strike="noStrike" cap="none" normalizeH="0" baseline="0" dirty="0">
                <a:ln>
                  <a:noFill/>
                </a:ln>
                <a:solidFill>
                  <a:schemeClr val="tx1"/>
                </a:solidFill>
                <a:effectLst/>
                <a:latin typeface="Calibri" panose="020F0502020204030204" pitchFamily="34" charset="0"/>
              </a:rPr>
              <a:t> </a:t>
            </a:r>
            <a:r>
              <a:rPr kumimoji="0" lang="en-US" sz="2400" b="0" i="1" u="none" strike="noStrike" cap="none" normalizeH="0" baseline="0" dirty="0" err="1">
                <a:ln>
                  <a:noFill/>
                </a:ln>
                <a:solidFill>
                  <a:schemeClr val="tx1"/>
                </a:solidFill>
                <a:effectLst/>
                <a:latin typeface="Calibri" panose="020F0502020204030204" pitchFamily="34" charset="0"/>
              </a:rPr>
              <a:t>Sumber</a:t>
            </a:r>
            <a:r>
              <a:rPr kumimoji="0" lang="en-US" sz="2400" b="0" i="1" u="none" strike="noStrike" cap="none" normalizeH="0" baseline="0" dirty="0">
                <a:ln>
                  <a:noFill/>
                </a:ln>
                <a:solidFill>
                  <a:schemeClr val="tx1"/>
                </a:solidFill>
                <a:effectLst/>
                <a:latin typeface="Calibri" panose="020F0502020204030204" pitchFamily="34" charset="0"/>
              </a:rPr>
              <a:t> Dana</a:t>
            </a:r>
            <a:endParaRPr kumimoji="0" lang="en-US" sz="2400" b="0" i="0" u="none" strike="noStrike" cap="none" normalizeH="0" baseline="0" dirty="0">
              <a:ln>
                <a:noFill/>
              </a:ln>
              <a:solidFill>
                <a:schemeClr val="tx1"/>
              </a:solidFill>
              <a:effectLst/>
              <a:latin typeface="Arial" panose="020B0604020202020204" pitchFamily="34" charset="0"/>
            </a:endParaRPr>
          </a:p>
        </p:txBody>
      </p:sp>
      <p:cxnSp>
        <p:nvCxnSpPr>
          <p:cNvPr id="15" name="Straight Connector 14"/>
          <p:cNvCxnSpPr/>
          <p:nvPr/>
        </p:nvCxnSpPr>
        <p:spPr>
          <a:xfrm>
            <a:off x="914400" y="1676400"/>
            <a:ext cx="7696200" cy="1588"/>
          </a:xfrm>
          <a:prstGeom prst="line">
            <a:avLst/>
          </a:prstGeom>
          <a:ln w="571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161506" y="3238500"/>
            <a:ext cx="3124200" cy="1588"/>
          </a:xfrm>
          <a:prstGeom prst="line">
            <a:avLst/>
          </a:prstGeom>
          <a:ln w="381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Rectangle 6"/>
          <p:cNvSpPr/>
          <p:nvPr/>
        </p:nvSpPr>
        <p:spPr>
          <a:xfrm>
            <a:off x="304800" y="780395"/>
            <a:ext cx="8534400" cy="4401205"/>
          </a:xfrm>
          <a:prstGeom prst="rect">
            <a:avLst/>
          </a:prstGeom>
        </p:spPr>
        <p:txBody>
          <a:bodyPr wrap="square">
            <a:spAutoFit/>
          </a:bodyPr>
          <a:lstStyle/>
          <a:p>
            <a:r>
              <a:rPr lang="ms-MY" sz="2000" b="1" dirty="0">
                <a:solidFill>
                  <a:schemeClr val="accent2">
                    <a:lumMod val="40000"/>
                    <a:lumOff val="60000"/>
                  </a:schemeClr>
                </a:solidFill>
                <a:latin typeface="Arial" panose="020B0604020202020204" pitchFamily="34" charset="0"/>
                <a:cs typeface="Arial" panose="020B0604020202020204" pitchFamily="34" charset="0"/>
              </a:rPr>
              <a:t>Aset  </a:t>
            </a:r>
            <a:r>
              <a:rPr lang="ms-MY" sz="2000" dirty="0">
                <a:solidFill>
                  <a:schemeClr val="accent2">
                    <a:lumMod val="40000"/>
                    <a:lumOff val="60000"/>
                  </a:schemeClr>
                </a:solidFill>
                <a:latin typeface="Arial" panose="020B0604020202020204" pitchFamily="34" charset="0"/>
                <a:cs typeface="Arial" panose="020B0604020202020204" pitchFamily="34" charset="0"/>
              </a:rPr>
              <a:t>adalah  harta kekayaan  (sumber daya) yang dimiliki  perusahaan  pada suatu periode tertentu</a:t>
            </a:r>
            <a:endParaRPr lang="en-US" sz="2000" dirty="0">
              <a:solidFill>
                <a:schemeClr val="accent2">
                  <a:lumMod val="40000"/>
                  <a:lumOff val="60000"/>
                </a:schemeClr>
              </a:solidFill>
              <a:latin typeface="Arial" panose="020B0604020202020204" pitchFamily="34" charset="0"/>
              <a:cs typeface="Arial" panose="020B0604020202020204" pitchFamily="34" charset="0"/>
            </a:endParaRPr>
          </a:p>
          <a:p>
            <a:endParaRPr lang="ms-MY" sz="2000" b="1" dirty="0">
              <a:solidFill>
                <a:schemeClr val="bg1"/>
              </a:solidFill>
              <a:latin typeface="Arial" panose="020B0604020202020204" pitchFamily="34" charset="0"/>
              <a:cs typeface="Arial" panose="020B0604020202020204" pitchFamily="34" charset="0"/>
            </a:endParaRPr>
          </a:p>
          <a:p>
            <a:r>
              <a:rPr lang="ms-MY" sz="2000" b="1" dirty="0">
                <a:solidFill>
                  <a:schemeClr val="accent3">
                    <a:lumMod val="40000"/>
                    <a:lumOff val="60000"/>
                  </a:schemeClr>
                </a:solidFill>
                <a:latin typeface="Arial" panose="020B0604020202020204" pitchFamily="34" charset="0"/>
                <a:cs typeface="Arial" panose="020B0604020202020204" pitchFamily="34" charset="0"/>
              </a:rPr>
              <a:t>Liabilitas  </a:t>
            </a:r>
            <a:r>
              <a:rPr lang="ms-MY" sz="2000" dirty="0">
                <a:solidFill>
                  <a:schemeClr val="accent3">
                    <a:lumMod val="40000"/>
                    <a:lumOff val="60000"/>
                  </a:schemeClr>
                </a:solidFill>
                <a:latin typeface="Arial" panose="020B0604020202020204" pitchFamily="34" charset="0"/>
                <a:cs typeface="Arial" panose="020B0604020202020204" pitchFamily="34" charset="0"/>
              </a:rPr>
              <a:t>adalah  kewajiban untuk membayar kepada pihak lain sejumlah uang atau barang atau jasa di masa mendatang akibat transaksi di masa lalu</a:t>
            </a:r>
            <a:endParaRPr lang="en-US" sz="2000" dirty="0">
              <a:solidFill>
                <a:schemeClr val="accent3">
                  <a:lumMod val="40000"/>
                  <a:lumOff val="60000"/>
                </a:schemeClr>
              </a:solidFill>
              <a:latin typeface="Arial" panose="020B0604020202020204" pitchFamily="34" charset="0"/>
              <a:cs typeface="Arial" panose="020B0604020202020204" pitchFamily="34" charset="0"/>
            </a:endParaRPr>
          </a:p>
          <a:p>
            <a:endParaRPr lang="ms-MY" sz="2000" b="1" dirty="0">
              <a:solidFill>
                <a:schemeClr val="bg1"/>
              </a:solidFill>
              <a:latin typeface="Arial" panose="020B0604020202020204" pitchFamily="34" charset="0"/>
              <a:cs typeface="Arial" panose="020B0604020202020204" pitchFamily="34" charset="0"/>
            </a:endParaRPr>
          </a:p>
          <a:p>
            <a:r>
              <a:rPr lang="ms-MY" sz="2000" b="1" dirty="0">
                <a:solidFill>
                  <a:schemeClr val="accent2">
                    <a:lumMod val="40000"/>
                    <a:lumOff val="60000"/>
                  </a:schemeClr>
                </a:solidFill>
                <a:latin typeface="Arial" panose="020B0604020202020204" pitchFamily="34" charset="0"/>
                <a:cs typeface="Arial" panose="020B0604020202020204" pitchFamily="34" charset="0"/>
              </a:rPr>
              <a:t>Modal Saham</a:t>
            </a:r>
            <a:r>
              <a:rPr lang="ms-MY" sz="2000" dirty="0">
                <a:solidFill>
                  <a:schemeClr val="accent2">
                    <a:lumMod val="40000"/>
                    <a:lumOff val="60000"/>
                  </a:schemeClr>
                </a:solidFill>
                <a:latin typeface="Arial" panose="020B0604020202020204" pitchFamily="34" charset="0"/>
                <a:cs typeface="Arial" panose="020B0604020202020204" pitchFamily="34" charset="0"/>
              </a:rPr>
              <a:t> adalah  kontribusi   pemilik  pada  suatu  perusahaan     yang  berbentuk  perseroan terbatas,  sekaligus  menunjukkan  bukti kepemilikan  dan  hak  pemilik  atas  perseroan terbatas    tersebut</a:t>
            </a:r>
            <a:endParaRPr lang="en-US" sz="2000" dirty="0">
              <a:solidFill>
                <a:schemeClr val="accent2">
                  <a:lumMod val="40000"/>
                  <a:lumOff val="60000"/>
                </a:schemeClr>
              </a:solidFill>
              <a:latin typeface="Arial" panose="020B0604020202020204" pitchFamily="34" charset="0"/>
              <a:cs typeface="Arial" panose="020B0604020202020204" pitchFamily="34" charset="0"/>
            </a:endParaRPr>
          </a:p>
          <a:p>
            <a:endParaRPr lang="ms-MY" sz="2000" b="1" dirty="0">
              <a:solidFill>
                <a:schemeClr val="bg1"/>
              </a:solidFill>
              <a:latin typeface="Arial" panose="020B0604020202020204" pitchFamily="34" charset="0"/>
              <a:cs typeface="Arial" panose="020B0604020202020204" pitchFamily="34" charset="0"/>
            </a:endParaRPr>
          </a:p>
          <a:p>
            <a:r>
              <a:rPr lang="ms-MY" sz="2000" b="1" dirty="0">
                <a:solidFill>
                  <a:schemeClr val="accent3">
                    <a:lumMod val="40000"/>
                    <a:lumOff val="60000"/>
                  </a:schemeClr>
                </a:solidFill>
                <a:latin typeface="Arial" panose="020B0604020202020204" pitchFamily="34" charset="0"/>
                <a:cs typeface="Arial" panose="020B0604020202020204" pitchFamily="34" charset="0"/>
              </a:rPr>
              <a:t>Saldo Laba</a:t>
            </a:r>
            <a:r>
              <a:rPr lang="ms-MY" sz="2000" dirty="0">
                <a:solidFill>
                  <a:schemeClr val="accent3">
                    <a:lumMod val="40000"/>
                    <a:lumOff val="60000"/>
                  </a:schemeClr>
                </a:solidFill>
                <a:latin typeface="Arial" panose="020B0604020202020204" pitchFamily="34" charset="0"/>
                <a:cs typeface="Arial" panose="020B0604020202020204" pitchFamily="34" charset="0"/>
              </a:rPr>
              <a:t> adalah akumulasi (kumpulan) dari laba yang diperoleh perusahaan selama beberapa tahun dan tidak dibagikan kepada pemegang saham dalam bentuk dividen</a:t>
            </a:r>
            <a:endParaRPr lang="en-US" sz="2000" dirty="0">
              <a:solidFill>
                <a:schemeClr val="accent3">
                  <a:lumMod val="40000"/>
                  <a:lumOff val="60000"/>
                </a:schemeClr>
              </a:solidFill>
              <a:latin typeface="Arial" panose="020B0604020202020204" pitchFamily="34" charset="0"/>
              <a:cs typeface="Arial" panose="020B060402020202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1066800"/>
            <a:ext cx="8229600" cy="2057400"/>
          </a:xfrm>
        </p:spPr>
        <p:txBody>
          <a:bodyPr>
            <a:noAutofit/>
          </a:bodyPr>
          <a:lstStyle/>
          <a:p>
            <a:r>
              <a:rPr lang="ms-MY" sz="2400" b="1" dirty="0">
                <a:solidFill>
                  <a:schemeClr val="accent3">
                    <a:lumMod val="40000"/>
                    <a:lumOff val="60000"/>
                  </a:schemeClr>
                </a:solidFill>
                <a:latin typeface="Arial" panose="020B0604020202020204" pitchFamily="34" charset="0"/>
                <a:cs typeface="Arial" panose="020B0604020202020204" pitchFamily="34" charset="0"/>
              </a:rPr>
              <a:t>  Laporan Arus Kas</a:t>
            </a:r>
            <a:r>
              <a:rPr lang="ms-MY" sz="2400" dirty="0">
                <a:solidFill>
                  <a:schemeClr val="accent3">
                    <a:lumMod val="40000"/>
                    <a:lumOff val="60000"/>
                  </a:schemeClr>
                </a:solidFill>
                <a:latin typeface="Arial" panose="020B0604020202020204" pitchFamily="34" charset="0"/>
                <a:cs typeface="Arial" panose="020B0604020202020204" pitchFamily="34" charset="0"/>
              </a:rPr>
              <a:t>  </a:t>
            </a:r>
            <a:r>
              <a:rPr lang="ms-MY" sz="2400" i="1" dirty="0">
                <a:solidFill>
                  <a:schemeClr val="accent3">
                    <a:lumMod val="40000"/>
                    <a:lumOff val="60000"/>
                  </a:schemeClr>
                </a:solidFill>
                <a:latin typeface="Arial" panose="020B0604020202020204" pitchFamily="34" charset="0"/>
                <a:cs typeface="Arial" panose="020B0604020202020204" pitchFamily="34" charset="0"/>
              </a:rPr>
              <a:t>(Statement of  Cash Flows)</a:t>
            </a:r>
            <a:r>
              <a:rPr lang="ms-MY" sz="2400" dirty="0">
                <a:solidFill>
                  <a:schemeClr val="accent3">
                    <a:lumMod val="40000"/>
                    <a:lumOff val="60000"/>
                  </a:schemeClr>
                </a:solidFill>
                <a:latin typeface="Arial" panose="020B0604020202020204" pitchFamily="34" charset="0"/>
                <a:cs typeface="Arial" panose="020B0604020202020204" pitchFamily="34" charset="0"/>
              </a:rPr>
              <a:t>  adalah suatu laporan yang menunjukkan aliran uang yang diterima dan yang digunakan perusahaan di dalam satu periode akuntansi, beserta sumber-sumbernya</a:t>
            </a:r>
            <a:endParaRPr lang="en-US" sz="2400" dirty="0">
              <a:solidFill>
                <a:schemeClr val="accent3">
                  <a:lumMod val="40000"/>
                  <a:lumOff val="60000"/>
                </a:schemeClr>
              </a:solidFill>
              <a:latin typeface="Arial" panose="020B0604020202020204" pitchFamily="34" charset="0"/>
              <a:cs typeface="Arial" panose="020B0604020202020204" pitchFamily="34" charset="0"/>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74638"/>
            <a:ext cx="8229600" cy="1143000"/>
          </a:xfrm>
        </p:spPr>
        <p:txBody>
          <a:bodyPr>
            <a:normAutofit/>
          </a:bodyPr>
          <a:lstStyle/>
          <a:p>
            <a:r>
              <a:rPr lang="en-US" sz="2800" dirty="0">
                <a:solidFill>
                  <a:schemeClr val="accent3">
                    <a:lumMod val="40000"/>
                    <a:lumOff val="60000"/>
                  </a:schemeClr>
                </a:solidFill>
              </a:rPr>
              <a:t>3 </a:t>
            </a:r>
            <a:r>
              <a:rPr lang="en-US" sz="2800" dirty="0" err="1">
                <a:solidFill>
                  <a:schemeClr val="accent3">
                    <a:lumMod val="40000"/>
                    <a:lumOff val="60000"/>
                  </a:schemeClr>
                </a:solidFill>
              </a:rPr>
              <a:t>Sumber</a:t>
            </a:r>
            <a:r>
              <a:rPr lang="en-US" sz="2800" dirty="0">
                <a:solidFill>
                  <a:schemeClr val="accent3">
                    <a:lumMod val="40000"/>
                    <a:lumOff val="60000"/>
                  </a:schemeClr>
                </a:solidFill>
              </a:rPr>
              <a:t> </a:t>
            </a:r>
            <a:r>
              <a:rPr lang="en-US" sz="2800" dirty="0" err="1">
                <a:solidFill>
                  <a:schemeClr val="accent3">
                    <a:lumMod val="40000"/>
                    <a:lumOff val="60000"/>
                  </a:schemeClr>
                </a:solidFill>
              </a:rPr>
              <a:t>Aliran</a:t>
            </a:r>
            <a:r>
              <a:rPr lang="en-US" sz="2800" dirty="0">
                <a:solidFill>
                  <a:schemeClr val="accent3">
                    <a:lumMod val="40000"/>
                    <a:lumOff val="60000"/>
                  </a:schemeClr>
                </a:solidFill>
              </a:rPr>
              <a:t> </a:t>
            </a:r>
            <a:r>
              <a:rPr lang="en-US" sz="2800" dirty="0" err="1">
                <a:solidFill>
                  <a:schemeClr val="accent3">
                    <a:lumMod val="40000"/>
                    <a:lumOff val="60000"/>
                  </a:schemeClr>
                </a:solidFill>
              </a:rPr>
              <a:t>Kas</a:t>
            </a:r>
            <a:endParaRPr lang="en-US" sz="2800" dirty="0">
              <a:solidFill>
                <a:schemeClr val="accent3">
                  <a:lumMod val="40000"/>
                  <a:lumOff val="60000"/>
                </a:schemeClr>
              </a:solidFill>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Rectangle 6"/>
          <p:cNvSpPr/>
          <p:nvPr/>
        </p:nvSpPr>
        <p:spPr>
          <a:xfrm>
            <a:off x="381000" y="1676400"/>
            <a:ext cx="8610600" cy="3477875"/>
          </a:xfrm>
          <a:prstGeom prst="rect">
            <a:avLst/>
          </a:prstGeom>
        </p:spPr>
        <p:txBody>
          <a:bodyPr wrap="square">
            <a:spAutoFit/>
          </a:bodyPr>
          <a:lstStyle/>
          <a:p>
            <a:r>
              <a:rPr lang="ms-MY" sz="2000" b="1" dirty="0">
                <a:solidFill>
                  <a:schemeClr val="accent2">
                    <a:lumMod val="40000"/>
                    <a:lumOff val="60000"/>
                  </a:schemeClr>
                </a:solidFill>
                <a:latin typeface="Arial" panose="020B0604020202020204" pitchFamily="34" charset="0"/>
                <a:cs typeface="Arial" panose="020B0604020202020204" pitchFamily="34" charset="0"/>
              </a:rPr>
              <a:t>Aktivitas  Operasi</a:t>
            </a:r>
            <a:r>
              <a:rPr lang="ms-MY" sz="2000" dirty="0">
                <a:solidFill>
                  <a:schemeClr val="accent2">
                    <a:lumMod val="40000"/>
                    <a:lumOff val="60000"/>
                  </a:schemeClr>
                </a:solidFill>
                <a:latin typeface="Arial" panose="020B0604020202020204" pitchFamily="34" charset="0"/>
                <a:cs typeface="Arial" panose="020B0604020202020204" pitchFamily="34" charset="0"/>
              </a:rPr>
              <a:t>   yaitu berbagai aktivitas yang berkaitan dengan upaya  perusahaan untuk  menghasilkan produk perusahaan sekaligus semua upaya yang terkait dengan upaya menjual produk tersebut</a:t>
            </a:r>
            <a:endParaRPr lang="en-US" sz="2000" dirty="0">
              <a:solidFill>
                <a:schemeClr val="accent2">
                  <a:lumMod val="40000"/>
                  <a:lumOff val="60000"/>
                </a:schemeClr>
              </a:solidFill>
              <a:latin typeface="Arial" panose="020B0604020202020204" pitchFamily="34" charset="0"/>
              <a:cs typeface="Arial" panose="020B0604020202020204" pitchFamily="34" charset="0"/>
            </a:endParaRPr>
          </a:p>
          <a:p>
            <a:endParaRPr lang="ms-MY" sz="2000" b="1" dirty="0">
              <a:solidFill>
                <a:schemeClr val="bg1"/>
              </a:solidFill>
              <a:latin typeface="Arial" panose="020B0604020202020204" pitchFamily="34" charset="0"/>
              <a:cs typeface="Arial" panose="020B0604020202020204" pitchFamily="34" charset="0"/>
            </a:endParaRPr>
          </a:p>
          <a:p>
            <a:r>
              <a:rPr lang="ms-MY" sz="2000" b="1" dirty="0">
                <a:solidFill>
                  <a:schemeClr val="accent3">
                    <a:lumMod val="40000"/>
                    <a:lumOff val="60000"/>
                  </a:schemeClr>
                </a:solidFill>
                <a:latin typeface="Arial" panose="020B0604020202020204" pitchFamily="34" charset="0"/>
                <a:cs typeface="Arial" panose="020B0604020202020204" pitchFamily="34" charset="0"/>
              </a:rPr>
              <a:t>Aktivitas  Investasi </a:t>
            </a:r>
            <a:r>
              <a:rPr lang="ms-MY" sz="2000" dirty="0">
                <a:solidFill>
                  <a:schemeClr val="accent3">
                    <a:lumMod val="40000"/>
                    <a:lumOff val="60000"/>
                  </a:schemeClr>
                </a:solidFill>
                <a:latin typeface="Arial" panose="020B0604020202020204" pitchFamily="34" charset="0"/>
                <a:cs typeface="Arial" panose="020B0604020202020204" pitchFamily="34" charset="0"/>
              </a:rPr>
              <a:t> adalah berbagai aktivitas yang terkait dengan pembelian dan penjualan  harta perusahaan yang dapat menjadi sumber pendapatan  perusahaan</a:t>
            </a:r>
            <a:endParaRPr lang="en-US" sz="2000" dirty="0">
              <a:solidFill>
                <a:schemeClr val="accent3">
                  <a:lumMod val="40000"/>
                  <a:lumOff val="60000"/>
                </a:schemeClr>
              </a:solidFill>
              <a:latin typeface="Arial" panose="020B0604020202020204" pitchFamily="34" charset="0"/>
              <a:cs typeface="Arial" panose="020B0604020202020204" pitchFamily="34" charset="0"/>
            </a:endParaRPr>
          </a:p>
          <a:p>
            <a:endParaRPr lang="ms-MY" sz="2000" b="1" dirty="0">
              <a:solidFill>
                <a:schemeClr val="bg1"/>
              </a:solidFill>
              <a:latin typeface="Arial" panose="020B0604020202020204" pitchFamily="34" charset="0"/>
              <a:cs typeface="Arial" panose="020B0604020202020204" pitchFamily="34" charset="0"/>
            </a:endParaRPr>
          </a:p>
          <a:p>
            <a:r>
              <a:rPr lang="ms-MY" sz="2000" b="1" dirty="0">
                <a:solidFill>
                  <a:schemeClr val="accent2">
                    <a:lumMod val="40000"/>
                    <a:lumOff val="60000"/>
                  </a:schemeClr>
                </a:solidFill>
                <a:latin typeface="Arial" panose="020B0604020202020204" pitchFamily="34" charset="0"/>
                <a:cs typeface="Arial" panose="020B0604020202020204" pitchFamily="34" charset="0"/>
              </a:rPr>
              <a:t>Aktivitas  Keuangan</a:t>
            </a:r>
            <a:r>
              <a:rPr lang="ms-MY" sz="2000" dirty="0">
                <a:solidFill>
                  <a:schemeClr val="accent2">
                    <a:lumMod val="40000"/>
                    <a:lumOff val="60000"/>
                  </a:schemeClr>
                </a:solidFill>
                <a:latin typeface="Arial" panose="020B0604020202020204" pitchFamily="34" charset="0"/>
                <a:cs typeface="Arial" panose="020B0604020202020204" pitchFamily="34" charset="0"/>
              </a:rPr>
              <a:t>  adalah semua aktivitas yang berkaitan dengan upaya untuk mendukung operasi perusahaan dengan menyediakan kebutuhan dana dari berbagai sumbernya beserta konsekwensinya</a:t>
            </a:r>
            <a:endParaRPr lang="en-US" sz="2000" dirty="0">
              <a:solidFill>
                <a:schemeClr val="accent2">
                  <a:lumMod val="40000"/>
                  <a:lumOff val="60000"/>
                </a:schemeClr>
              </a:solidFill>
              <a:latin typeface="Arial" panose="020B0604020202020204" pitchFamily="34" charset="0"/>
              <a:cs typeface="Arial" panose="020B060402020202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grpSp>
        <p:nvGrpSpPr>
          <p:cNvPr id="14" name="Group 13"/>
          <p:cNvGrpSpPr/>
          <p:nvPr/>
        </p:nvGrpSpPr>
        <p:grpSpPr>
          <a:xfrm>
            <a:off x="2057400" y="533400"/>
            <a:ext cx="5016500" cy="4114799"/>
            <a:chOff x="317500" y="522288"/>
            <a:chExt cx="1933575" cy="1787148"/>
          </a:xfrm>
          <a:solidFill>
            <a:schemeClr val="tx2">
              <a:lumMod val="60000"/>
              <a:lumOff val="40000"/>
            </a:schemeClr>
          </a:solidFill>
        </p:grpSpPr>
        <p:sp>
          <p:nvSpPr>
            <p:cNvPr id="7173" name="Rectangle 5"/>
            <p:cNvSpPr>
              <a:spLocks noChangeArrowheads="1"/>
            </p:cNvSpPr>
            <p:nvPr/>
          </p:nvSpPr>
          <p:spPr bwMode="auto">
            <a:xfrm>
              <a:off x="327025" y="522288"/>
              <a:ext cx="1924050" cy="247650"/>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Saldo Kas, awal periode</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7169" name="Rectangle 1"/>
            <p:cNvSpPr>
              <a:spLocks noChangeArrowheads="1"/>
            </p:cNvSpPr>
            <p:nvPr/>
          </p:nvSpPr>
          <p:spPr bwMode="auto">
            <a:xfrm>
              <a:off x="322263" y="833438"/>
              <a:ext cx="1924050" cy="284566"/>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Kas Dari Aktivitas Operasional</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7172" name="Rectangle 4"/>
            <p:cNvSpPr>
              <a:spLocks noChangeArrowheads="1"/>
            </p:cNvSpPr>
            <p:nvPr/>
          </p:nvSpPr>
          <p:spPr bwMode="auto">
            <a:xfrm>
              <a:off x="322263" y="2077769"/>
              <a:ext cx="1924050" cy="231667"/>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Saldo Kas, akhir periode</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7170" name="Rectangle 2"/>
            <p:cNvSpPr>
              <a:spLocks noChangeArrowheads="1"/>
            </p:cNvSpPr>
            <p:nvPr/>
          </p:nvSpPr>
          <p:spPr bwMode="auto">
            <a:xfrm>
              <a:off x="317500" y="1202466"/>
              <a:ext cx="1924050" cy="312682"/>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Kas Dari Aktivitas Investasi</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7171" name="Rectangle 3"/>
            <p:cNvSpPr>
              <a:spLocks noChangeArrowheads="1"/>
            </p:cNvSpPr>
            <p:nvPr/>
          </p:nvSpPr>
          <p:spPr bwMode="auto">
            <a:xfrm>
              <a:off x="325438" y="1614434"/>
              <a:ext cx="1924050" cy="364049"/>
            </a:xfrm>
            <a:prstGeom prst="rect">
              <a:avLst/>
            </a:prstGeom>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pPr>
              <a:endPar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Kas Dari Aktivitas Pendanaan</a:t>
              </a:r>
              <a:endParaRPr kumimoji="0" lang="ms-MY" sz="2000" b="0" i="0" u="none" strike="noStrike" cap="none" normalizeH="0" baseline="0" dirty="0">
                <a:ln>
                  <a:noFill/>
                </a:ln>
                <a:solidFill>
                  <a:schemeClr val="tx1"/>
                </a:solidFill>
                <a:effectLst/>
                <a:latin typeface="Arial" panose="020B0604020202020204" pitchFamily="34" charset="0"/>
              </a:endParaRPr>
            </a:p>
          </p:txBody>
        </p:sp>
      </p:grpSp>
      <p:sp>
        <p:nvSpPr>
          <p:cNvPr id="7174" name="Rectangle 6"/>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7175" name="Rectangle 7"/>
          <p:cNvSpPr>
            <a:spLocks noChangeArrowheads="1"/>
          </p:cNvSpPr>
          <p:nvPr/>
        </p:nvSpPr>
        <p:spPr bwMode="auto">
          <a:xfrm>
            <a:off x="0" y="457200"/>
            <a:ext cx="9144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74638"/>
            <a:ext cx="8229600" cy="1143000"/>
          </a:xfrm>
        </p:spPr>
        <p:txBody>
          <a:bodyPr>
            <a:normAutofit/>
          </a:bodyPr>
          <a:lstStyle/>
          <a:p>
            <a:r>
              <a:rPr lang="en-US" sz="2800" dirty="0" err="1">
                <a:solidFill>
                  <a:schemeClr val="accent2">
                    <a:lumMod val="40000"/>
                    <a:lumOff val="60000"/>
                  </a:schemeClr>
                </a:solidFill>
              </a:rPr>
              <a:t>Catatan</a:t>
            </a:r>
            <a:r>
              <a:rPr lang="en-US" sz="2800" dirty="0">
                <a:solidFill>
                  <a:schemeClr val="accent2">
                    <a:lumMod val="40000"/>
                    <a:lumOff val="60000"/>
                  </a:schemeClr>
                </a:solidFill>
              </a:rPr>
              <a:t> </a:t>
            </a:r>
            <a:r>
              <a:rPr lang="en-US" sz="2800" dirty="0" err="1">
                <a:solidFill>
                  <a:schemeClr val="accent2">
                    <a:lumMod val="40000"/>
                    <a:lumOff val="60000"/>
                  </a:schemeClr>
                </a:solidFill>
              </a:rPr>
              <a:t>Atas</a:t>
            </a:r>
            <a:r>
              <a:rPr lang="en-US" sz="2800" dirty="0">
                <a:solidFill>
                  <a:schemeClr val="accent2">
                    <a:lumMod val="40000"/>
                    <a:lumOff val="60000"/>
                  </a:schemeClr>
                </a:solidFill>
              </a:rPr>
              <a:t> </a:t>
            </a:r>
            <a:r>
              <a:rPr lang="en-US" sz="2800" dirty="0" err="1">
                <a:solidFill>
                  <a:schemeClr val="accent2">
                    <a:lumMod val="40000"/>
                    <a:lumOff val="60000"/>
                  </a:schemeClr>
                </a:solidFill>
              </a:rPr>
              <a:t>Laporan</a:t>
            </a:r>
            <a:r>
              <a:rPr lang="en-US" sz="2800" dirty="0">
                <a:solidFill>
                  <a:schemeClr val="accent2">
                    <a:lumMod val="40000"/>
                    <a:lumOff val="60000"/>
                  </a:schemeClr>
                </a:solidFill>
              </a:rPr>
              <a:t> </a:t>
            </a:r>
            <a:r>
              <a:rPr lang="en-US" sz="2800" dirty="0" err="1">
                <a:solidFill>
                  <a:schemeClr val="accent2">
                    <a:lumMod val="40000"/>
                    <a:lumOff val="60000"/>
                  </a:schemeClr>
                </a:solidFill>
              </a:rPr>
              <a:t>Keuangan</a:t>
            </a:r>
            <a:endParaRPr lang="en-US" sz="2800" dirty="0">
              <a:solidFill>
                <a:schemeClr val="accent2">
                  <a:lumMod val="40000"/>
                  <a:lumOff val="60000"/>
                </a:schemeClr>
              </a:solidFill>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6145" name="Rectangle 1"/>
          <p:cNvSpPr>
            <a:spLocks noChangeArrowheads="1"/>
          </p:cNvSpPr>
          <p:nvPr/>
        </p:nvSpPr>
        <p:spPr bwMode="auto">
          <a:xfrm>
            <a:off x="429821" y="1525012"/>
            <a:ext cx="8409379" cy="304698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tabLst>
                <a:tab pos="228600" algn="l"/>
              </a:tabLst>
            </a:pPr>
            <a:r>
              <a:rPr kumimoji="0" lang="ms-MY" sz="2400" b="1"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Catatan Atas Laporan Keuangan</a:t>
            </a:r>
            <a:r>
              <a:rPr kumimoji="0" lang="ms-MY" sz="24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 adalah informasi tambahan yang perlu diberikan berkaitan dengan berbagai hal yang terkait secara langsung dengan laporan keuangan yang disajikan suatu entitas tertentu, seperti</a:t>
            </a:r>
            <a:r>
              <a:rPr kumimoji="0" lang="ms-MY" sz="2400" b="1"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 : </a:t>
            </a:r>
            <a:r>
              <a:rPr kumimoji="0" lang="ms-MY" sz="24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kebijakan akuntansi yang digunakan perusahaan tersebut, dan berbagai informasi yang relevan dengan laporan keuangan tersebut.</a:t>
            </a:r>
            <a:endParaRPr kumimoji="0" lang="en-US" sz="2400" b="0" i="0" u="none" strike="noStrike" cap="none" normalizeH="0" baseline="0" dirty="0">
              <a:ln>
                <a:noFill/>
              </a:ln>
              <a:solidFill>
                <a:schemeClr val="accent2">
                  <a:lumMod val="40000"/>
                  <a:lumOff val="60000"/>
                </a:schemeClr>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en-US" sz="2400" b="0" i="0" u="none" strike="noStrike" cap="none" normalizeH="0" baseline="0" dirty="0">
              <a:ln>
                <a:noFill/>
              </a:ln>
              <a:solidFill>
                <a:schemeClr val="accent2">
                  <a:lumMod val="40000"/>
                  <a:lumOff val="60000"/>
                </a:schemeClr>
              </a:solidFill>
              <a:effectLst/>
              <a:latin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1828800"/>
            <a:ext cx="8229600" cy="1143000"/>
          </a:xfrm>
        </p:spPr>
        <p:txBody>
          <a:bodyPr>
            <a:noAutofit/>
          </a:bodyPr>
          <a:lstStyle/>
          <a:p>
            <a:pPr lvl="0"/>
            <a:r>
              <a:rPr lang="ms-MY" sz="2400" b="1" dirty="0">
                <a:solidFill>
                  <a:schemeClr val="bg1"/>
                </a:solidFill>
                <a:latin typeface="Arial" panose="020B0604020202020204" pitchFamily="34" charset="0"/>
                <a:cs typeface="Arial" panose="020B0604020202020204" pitchFamily="34" charset="0"/>
              </a:rPr>
              <a:t>Laporan Posisi Keuangan pada awal periode komparatif</a:t>
            </a:r>
            <a:r>
              <a:rPr lang="ms-MY" sz="2400" dirty="0">
                <a:solidFill>
                  <a:schemeClr val="bg1"/>
                </a:solidFill>
                <a:latin typeface="Arial" panose="020B0604020202020204" pitchFamily="34" charset="0"/>
                <a:cs typeface="Arial" panose="020B0604020202020204" pitchFamily="34" charset="0"/>
              </a:rPr>
              <a:t> yang disajikan ketika entitas menerapkan suatu kebijakan akuntansi secara retrospektif (membuat penyajian kembali pos-pos laporan keuangan) atau ketika entitas mereklasifikasi pos-pos dalam laporan keuangannya.</a:t>
            </a:r>
            <a:br>
              <a:rPr lang="en-US" sz="2400" dirty="0">
                <a:solidFill>
                  <a:schemeClr val="bg1"/>
                </a:solidFill>
                <a:latin typeface="Arial" panose="020B0604020202020204" pitchFamily="34" charset="0"/>
                <a:cs typeface="Arial" panose="020B0604020202020204" pitchFamily="34" charset="0"/>
              </a:rPr>
            </a:br>
            <a:endParaRPr lang="en-US" sz="2400" dirty="0">
              <a:solidFill>
                <a:schemeClr val="bg1"/>
              </a:solidFill>
              <a:latin typeface="Arial" panose="020B0604020202020204" pitchFamily="34" charset="0"/>
              <a:cs typeface="Arial" panose="020B0604020202020204" pitchFamily="34" charset="0"/>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74638"/>
            <a:ext cx="8229600" cy="1143000"/>
          </a:xfrm>
        </p:spPr>
        <p:txBody>
          <a:bodyPr>
            <a:normAutofit/>
          </a:bodyPr>
          <a:lstStyle/>
          <a:p>
            <a:r>
              <a:rPr lang="en-US" sz="2800" dirty="0" err="1">
                <a:solidFill>
                  <a:schemeClr val="accent3">
                    <a:lumMod val="60000"/>
                    <a:lumOff val="40000"/>
                  </a:schemeClr>
                </a:solidFill>
              </a:rPr>
              <a:t>Tujuan</a:t>
            </a:r>
            <a:r>
              <a:rPr lang="en-US" sz="2800" dirty="0">
                <a:solidFill>
                  <a:schemeClr val="accent3">
                    <a:lumMod val="60000"/>
                    <a:lumOff val="40000"/>
                  </a:schemeClr>
                </a:solidFill>
              </a:rPr>
              <a:t> </a:t>
            </a:r>
            <a:r>
              <a:rPr lang="en-US" sz="2800" dirty="0" err="1">
                <a:solidFill>
                  <a:schemeClr val="accent3">
                    <a:lumMod val="60000"/>
                    <a:lumOff val="40000"/>
                  </a:schemeClr>
                </a:solidFill>
              </a:rPr>
              <a:t>Laporan</a:t>
            </a:r>
            <a:r>
              <a:rPr lang="en-US" sz="2800" dirty="0">
                <a:solidFill>
                  <a:schemeClr val="accent3">
                    <a:lumMod val="60000"/>
                    <a:lumOff val="40000"/>
                  </a:schemeClr>
                </a:solidFill>
              </a:rPr>
              <a:t> </a:t>
            </a:r>
            <a:r>
              <a:rPr lang="en-US" sz="2800" dirty="0" err="1">
                <a:solidFill>
                  <a:schemeClr val="accent3">
                    <a:lumMod val="60000"/>
                    <a:lumOff val="40000"/>
                  </a:schemeClr>
                </a:solidFill>
              </a:rPr>
              <a:t>Keuangan</a:t>
            </a:r>
            <a:endParaRPr lang="en-US" sz="2800" dirty="0">
              <a:solidFill>
                <a:schemeClr val="accent3">
                  <a:lumMod val="60000"/>
                  <a:lumOff val="40000"/>
                </a:schemeClr>
              </a:solidFill>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3073" name="Rectangle 1"/>
          <p:cNvSpPr>
            <a:spLocks noChangeArrowheads="1"/>
          </p:cNvSpPr>
          <p:nvPr/>
        </p:nvSpPr>
        <p:spPr bwMode="auto">
          <a:xfrm>
            <a:off x="609600" y="1524000"/>
            <a:ext cx="8153400" cy="3785652"/>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ms-MY" sz="20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Untuk memberikan informasi yang dapat dipercaya mengenai perubahan dalam sumber-sumber ekonomi suatu perusahaan yang timbul dalam aktivitas usaha dalam rangka memperoleh laba.</a:t>
            </a:r>
            <a:endParaRPr kumimoji="0" lang="ms-MY" sz="20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endParaRPr kumimoji="0" lang="en-US" sz="20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ms-MY" sz="2000" b="0" i="0" u="none" strike="noStrike" cap="none" normalizeH="0" baseline="0" dirty="0">
                <a:ln>
                  <a:noFill/>
                </a:ln>
                <a:solidFill>
                  <a:schemeClr val="accent3">
                    <a:lumMod val="60000"/>
                    <a:lumOff val="40000"/>
                  </a:schemeClr>
                </a:solidFill>
                <a:effectLst/>
                <a:latin typeface="Arial" panose="020B0604020202020204" pitchFamily="34" charset="0"/>
                <a:ea typeface="Times New Roman" panose="02020603050405020304" pitchFamily="18" charset="0"/>
                <a:cs typeface="Arial" panose="020B0604020202020204" pitchFamily="34" charset="0"/>
              </a:rPr>
              <a:t>-Untuk memberikan informasi keuangan yang membantu para pemakai laporan didalam mengestimasi potensi perusahaan dalam menghasilkan laba dimasa mendatang.</a:t>
            </a:r>
            <a:endParaRPr kumimoji="0" lang="ms-MY" sz="2000" b="0" i="0" u="none" strike="noStrike" cap="none" normalizeH="0" baseline="0" dirty="0">
              <a:ln>
                <a:noFill/>
              </a:ln>
              <a:solidFill>
                <a:schemeClr val="accent3">
                  <a:lumMod val="60000"/>
                  <a:lumOff val="40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endParaRPr kumimoji="0" lang="en-US" sz="20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ms-MY" sz="20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rPr>
              <a:t>-Untuk memberikan informasi keuangan yang membantu para pemakai laporan di dalam mengestimasi potensi  perusahaan dalam menghasilkan laba.</a:t>
            </a:r>
            <a:endParaRPr kumimoji="0" lang="ms-MY" sz="2000" b="0" i="0" u="none" strike="noStrike" cap="none" normalizeH="0" baseline="0" dirty="0">
              <a:ln>
                <a:noFill/>
              </a:ln>
              <a:solidFill>
                <a:schemeClr val="accent2">
                  <a:lumMod val="40000"/>
                  <a:lumOff val="60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endParaRPr kumimoji="0" lang="en-US" sz="2000" b="0" i="0" u="none" strike="noStrike" cap="none" normalizeH="0" baseline="0" dirty="0">
              <a:ln>
                <a:noFill/>
              </a:ln>
              <a:solidFill>
                <a:schemeClr val="bg1"/>
              </a:solidFill>
              <a:effectLst/>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457200" y="274638"/>
            <a:ext cx="8229600" cy="715962"/>
          </a:xfrm>
        </p:spPr>
        <p:txBody>
          <a:bodyPr>
            <a:normAutofit fontScale="90000"/>
          </a:bodyPr>
          <a:lstStyle/>
          <a:p>
            <a:r>
              <a:rPr lang="en-US" sz="2800" dirty="0">
                <a:solidFill>
                  <a:schemeClr val="accent2">
                    <a:lumMod val="40000"/>
                    <a:lumOff val="60000"/>
                  </a:schemeClr>
                </a:solidFill>
              </a:rPr>
              <a:t>Stake Holder Perusahaan (</a:t>
            </a:r>
            <a:r>
              <a:rPr lang="en-US" sz="2800" dirty="0" err="1">
                <a:solidFill>
                  <a:schemeClr val="accent2">
                    <a:lumMod val="40000"/>
                    <a:lumOff val="60000"/>
                  </a:schemeClr>
                </a:solidFill>
              </a:rPr>
              <a:t>pihak</a:t>
            </a:r>
            <a:r>
              <a:rPr lang="en-US" sz="2800" dirty="0">
                <a:solidFill>
                  <a:schemeClr val="accent2">
                    <a:lumMod val="40000"/>
                    <a:lumOff val="60000"/>
                  </a:schemeClr>
                </a:solidFill>
              </a:rPr>
              <a:t> </a:t>
            </a:r>
            <a:r>
              <a:rPr lang="en-US" sz="2800" dirty="0" err="1">
                <a:solidFill>
                  <a:schemeClr val="accent2">
                    <a:lumMod val="40000"/>
                    <a:lumOff val="60000"/>
                  </a:schemeClr>
                </a:solidFill>
              </a:rPr>
              <a:t>pihak</a:t>
            </a:r>
            <a:r>
              <a:rPr lang="en-US" sz="2800" dirty="0">
                <a:solidFill>
                  <a:schemeClr val="accent2">
                    <a:lumMod val="40000"/>
                    <a:lumOff val="60000"/>
                  </a:schemeClr>
                </a:solidFill>
              </a:rPr>
              <a:t> yang </a:t>
            </a:r>
            <a:r>
              <a:rPr lang="en-US" sz="2800" dirty="0" err="1">
                <a:solidFill>
                  <a:schemeClr val="accent2">
                    <a:lumMod val="40000"/>
                    <a:lumOff val="60000"/>
                  </a:schemeClr>
                </a:solidFill>
              </a:rPr>
              <a:t>berkepentingan</a:t>
            </a:r>
            <a:r>
              <a:rPr lang="en-US" sz="2800" dirty="0">
                <a:solidFill>
                  <a:schemeClr val="accent2">
                    <a:lumMod val="40000"/>
                    <a:lumOff val="60000"/>
                  </a:schemeClr>
                </a:solidFill>
              </a:rPr>
              <a:t>)</a:t>
            </a:r>
            <a:endParaRPr lang="en-US" sz="2800" dirty="0">
              <a:solidFill>
                <a:schemeClr val="accent2">
                  <a:lumMod val="40000"/>
                  <a:lumOff val="60000"/>
                </a:schemeClr>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grpSp>
        <p:nvGrpSpPr>
          <p:cNvPr id="22" name="Group 21"/>
          <p:cNvGrpSpPr/>
          <p:nvPr/>
        </p:nvGrpSpPr>
        <p:grpSpPr>
          <a:xfrm>
            <a:off x="1219199" y="1219201"/>
            <a:ext cx="6705601" cy="4495799"/>
            <a:chOff x="2936875" y="2246313"/>
            <a:chExt cx="3311525" cy="1944687"/>
          </a:xfrm>
        </p:grpSpPr>
        <p:sp>
          <p:nvSpPr>
            <p:cNvPr id="19469" name="Rectangle 13"/>
            <p:cNvSpPr>
              <a:spLocks noChangeArrowheads="1"/>
            </p:cNvSpPr>
            <p:nvPr/>
          </p:nvSpPr>
          <p:spPr bwMode="auto">
            <a:xfrm>
              <a:off x="4191000" y="2246313"/>
              <a:ext cx="822325" cy="365125"/>
            </a:xfrm>
            <a:prstGeom prst="rect">
              <a:avLst/>
            </a:prstGeom>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Pemegang Saham</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9468" name="Oval 12"/>
            <p:cNvSpPr>
              <a:spLocks noChangeArrowheads="1"/>
            </p:cNvSpPr>
            <p:nvPr/>
          </p:nvSpPr>
          <p:spPr bwMode="auto">
            <a:xfrm>
              <a:off x="3986213" y="3032125"/>
              <a:ext cx="1189037" cy="365125"/>
            </a:xfrm>
            <a:prstGeom prst="ellipse">
              <a:avLst/>
            </a:prstGeom>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Perusahaan</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9467" name="Rectangle 11"/>
            <p:cNvSpPr>
              <a:spLocks noChangeArrowheads="1"/>
            </p:cNvSpPr>
            <p:nvPr/>
          </p:nvSpPr>
          <p:spPr bwMode="auto">
            <a:xfrm>
              <a:off x="5426075" y="2451100"/>
              <a:ext cx="822325" cy="365125"/>
            </a:xfrm>
            <a:prstGeom prst="rect">
              <a:avLst/>
            </a:prstGeom>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Pemerintah</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9466" name="Rectangle 10"/>
            <p:cNvSpPr>
              <a:spLocks noChangeArrowheads="1"/>
            </p:cNvSpPr>
            <p:nvPr/>
          </p:nvSpPr>
          <p:spPr bwMode="auto">
            <a:xfrm>
              <a:off x="2936875" y="2540000"/>
              <a:ext cx="822325" cy="365125"/>
            </a:xfrm>
            <a:prstGeom prst="rect">
              <a:avLst/>
            </a:prstGeom>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Calon </a:t>
              </a:r>
              <a:endParaRPr kumimoji="0" lang="ms-MY" sz="20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Investor</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9465" name="Rectangle 9"/>
            <p:cNvSpPr>
              <a:spLocks noChangeArrowheads="1"/>
            </p:cNvSpPr>
            <p:nvPr/>
          </p:nvSpPr>
          <p:spPr bwMode="auto">
            <a:xfrm>
              <a:off x="4159250" y="3825875"/>
              <a:ext cx="822325" cy="365125"/>
            </a:xfrm>
            <a:prstGeom prst="rect">
              <a:avLst/>
            </a:prstGeom>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Pemasok</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9464" name="Rectangle 8"/>
            <p:cNvSpPr>
              <a:spLocks noChangeArrowheads="1"/>
            </p:cNvSpPr>
            <p:nvPr/>
          </p:nvSpPr>
          <p:spPr bwMode="auto">
            <a:xfrm>
              <a:off x="2936875" y="3530600"/>
              <a:ext cx="822325" cy="365125"/>
            </a:xfrm>
            <a:prstGeom prst="rect">
              <a:avLst/>
            </a:prstGeom>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Serikat Pekerja</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9463" name="Rectangle 7"/>
            <p:cNvSpPr>
              <a:spLocks noChangeArrowheads="1"/>
            </p:cNvSpPr>
            <p:nvPr/>
          </p:nvSpPr>
          <p:spPr bwMode="auto">
            <a:xfrm>
              <a:off x="5426075" y="3540125"/>
              <a:ext cx="822325" cy="365125"/>
            </a:xfrm>
            <a:prstGeom prst="rect">
              <a:avLst/>
            </a:prstGeom>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kumimoji="0" lang="ms-MY"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Kreditor</a:t>
              </a:r>
              <a:endParaRPr kumimoji="0" lang="ms-MY" sz="2000" b="0" i="0" u="none" strike="noStrike" cap="none" normalizeH="0" baseline="0" dirty="0">
                <a:ln>
                  <a:noFill/>
                </a:ln>
                <a:solidFill>
                  <a:schemeClr val="tx1"/>
                </a:solidFill>
                <a:effectLst/>
                <a:latin typeface="Arial" panose="020B0604020202020204" pitchFamily="34" charset="0"/>
              </a:endParaRPr>
            </a:p>
          </p:txBody>
        </p:sp>
        <p:sp>
          <p:nvSpPr>
            <p:cNvPr id="19462" name="AutoShape 6"/>
            <p:cNvSpPr>
              <a:spLocks noChangeShapeType="1"/>
            </p:cNvSpPr>
            <p:nvPr/>
          </p:nvSpPr>
          <p:spPr bwMode="auto">
            <a:xfrm>
              <a:off x="4575175" y="2686050"/>
              <a:ext cx="0" cy="263525"/>
            </a:xfrm>
            <a:prstGeom prst="straightConnector1">
              <a:avLst/>
            </a:prstGeom>
            <a:noFill/>
            <a:ln w="57150">
              <a:solidFill>
                <a:srgbClr val="FFC000"/>
              </a:solidFill>
              <a:round/>
              <a:headEnd type="triangle" w="med" len="med"/>
              <a:tailEnd type="triangle" w="med" len="med"/>
            </a:ln>
          </p:spPr>
          <p:txBody>
            <a:bodyPr vert="horz" wrap="square" lIns="91440" tIns="45720" rIns="91440" bIns="45720" numCol="1" anchor="t" anchorCtr="0" compatLnSpc="1"/>
            <a:lstStyle/>
            <a:p>
              <a:endParaRPr lang="en-US"/>
            </a:p>
          </p:txBody>
        </p:sp>
        <p:sp>
          <p:nvSpPr>
            <p:cNvPr id="19461" name="AutoShape 5"/>
            <p:cNvSpPr>
              <a:spLocks noChangeShapeType="1"/>
            </p:cNvSpPr>
            <p:nvPr/>
          </p:nvSpPr>
          <p:spPr bwMode="auto">
            <a:xfrm>
              <a:off x="4570413" y="3479800"/>
              <a:ext cx="0" cy="263525"/>
            </a:xfrm>
            <a:prstGeom prst="straightConnector1">
              <a:avLst/>
            </a:prstGeom>
            <a:noFill/>
            <a:ln w="57150">
              <a:solidFill>
                <a:srgbClr val="FFC000"/>
              </a:solidFill>
              <a:round/>
              <a:headEnd type="triangle" w="med" len="med"/>
              <a:tailEnd type="triangle" w="med" len="med"/>
            </a:ln>
          </p:spPr>
          <p:txBody>
            <a:bodyPr vert="horz" wrap="square" lIns="91440" tIns="45720" rIns="91440" bIns="45720" numCol="1" anchor="t" anchorCtr="0" compatLnSpc="1"/>
            <a:lstStyle/>
            <a:p>
              <a:endParaRPr lang="en-US"/>
            </a:p>
          </p:txBody>
        </p:sp>
        <p:sp>
          <p:nvSpPr>
            <p:cNvPr id="19460" name="AutoShape 4"/>
            <p:cNvSpPr>
              <a:spLocks noChangeShapeType="1"/>
            </p:cNvSpPr>
            <p:nvPr/>
          </p:nvSpPr>
          <p:spPr bwMode="auto">
            <a:xfrm flipH="1">
              <a:off x="5173663" y="2900363"/>
              <a:ext cx="185737" cy="152400"/>
            </a:xfrm>
            <a:prstGeom prst="straightConnector1">
              <a:avLst/>
            </a:prstGeom>
            <a:noFill/>
            <a:ln w="57150">
              <a:solidFill>
                <a:srgbClr val="FFC000"/>
              </a:solidFill>
              <a:round/>
              <a:headEnd type="triangle" w="med" len="med"/>
              <a:tailEnd type="triangle" w="med" len="med"/>
            </a:ln>
          </p:spPr>
          <p:txBody>
            <a:bodyPr vert="horz" wrap="square" lIns="91440" tIns="45720" rIns="91440" bIns="45720" numCol="1" anchor="t" anchorCtr="0" compatLnSpc="1"/>
            <a:lstStyle/>
            <a:p>
              <a:endParaRPr lang="en-US"/>
            </a:p>
          </p:txBody>
        </p:sp>
        <p:sp>
          <p:nvSpPr>
            <p:cNvPr id="19459" name="AutoShape 3"/>
            <p:cNvSpPr>
              <a:spLocks noChangeShapeType="1"/>
            </p:cNvSpPr>
            <p:nvPr/>
          </p:nvSpPr>
          <p:spPr bwMode="auto">
            <a:xfrm>
              <a:off x="5173663" y="3397250"/>
              <a:ext cx="200025" cy="107950"/>
            </a:xfrm>
            <a:prstGeom prst="straightConnector1">
              <a:avLst/>
            </a:prstGeom>
            <a:noFill/>
            <a:ln w="57150">
              <a:solidFill>
                <a:srgbClr val="FFC000"/>
              </a:solidFill>
              <a:round/>
              <a:headEnd type="triangle" w="med" len="med"/>
              <a:tailEnd type="triangle" w="med" len="med"/>
            </a:ln>
          </p:spPr>
          <p:txBody>
            <a:bodyPr vert="horz" wrap="square" lIns="91440" tIns="45720" rIns="91440" bIns="45720" numCol="1" anchor="t" anchorCtr="0" compatLnSpc="1"/>
            <a:lstStyle/>
            <a:p>
              <a:endParaRPr lang="en-US"/>
            </a:p>
          </p:txBody>
        </p:sp>
        <p:sp>
          <p:nvSpPr>
            <p:cNvPr id="19458" name="AutoShape 2"/>
            <p:cNvSpPr>
              <a:spLocks noChangeShapeType="1"/>
            </p:cNvSpPr>
            <p:nvPr/>
          </p:nvSpPr>
          <p:spPr bwMode="auto">
            <a:xfrm>
              <a:off x="3811588" y="2965450"/>
              <a:ext cx="190500" cy="103188"/>
            </a:xfrm>
            <a:prstGeom prst="straightConnector1">
              <a:avLst/>
            </a:prstGeom>
            <a:noFill/>
            <a:ln w="57150">
              <a:solidFill>
                <a:srgbClr val="FFC000"/>
              </a:solidFill>
              <a:round/>
              <a:headEnd type="triangle" w="med" len="med"/>
              <a:tailEnd type="triangle" w="med" len="med"/>
            </a:ln>
          </p:spPr>
          <p:txBody>
            <a:bodyPr vert="horz" wrap="square" lIns="91440" tIns="45720" rIns="91440" bIns="45720" numCol="1" anchor="t" anchorCtr="0" compatLnSpc="1"/>
            <a:lstStyle/>
            <a:p>
              <a:endParaRPr lang="en-US"/>
            </a:p>
          </p:txBody>
        </p:sp>
        <p:sp>
          <p:nvSpPr>
            <p:cNvPr id="19457" name="AutoShape 1"/>
            <p:cNvSpPr>
              <a:spLocks noChangeShapeType="1"/>
            </p:cNvSpPr>
            <p:nvPr/>
          </p:nvSpPr>
          <p:spPr bwMode="auto">
            <a:xfrm flipH="1">
              <a:off x="3811588" y="3397250"/>
              <a:ext cx="190500" cy="141288"/>
            </a:xfrm>
            <a:prstGeom prst="straightConnector1">
              <a:avLst/>
            </a:prstGeom>
            <a:noFill/>
            <a:ln w="57150">
              <a:solidFill>
                <a:srgbClr val="FFC000"/>
              </a:solidFill>
              <a:round/>
              <a:headEnd type="triangle" w="med" len="med"/>
              <a:tailEnd type="triangle" w="med" len="med"/>
            </a:ln>
          </p:spPr>
          <p:txBody>
            <a:bodyPr vert="horz" wrap="square" lIns="91440" tIns="45720" rIns="91440" bIns="45720" numCol="1" anchor="t" anchorCtr="0" compatLnSpc="1"/>
            <a:lstStyle/>
            <a:p>
              <a:endParaRPr lang="en-US"/>
            </a:p>
          </p:txBody>
        </p:sp>
      </p:grpSp>
      <p:sp>
        <p:nvSpPr>
          <p:cNvPr id="19470" name="Rectangle 14"/>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19478" name="Rectangle 22"/>
          <p:cNvSpPr>
            <a:spLocks noChangeArrowheads="1"/>
          </p:cNvSpPr>
          <p:nvPr/>
        </p:nvSpPr>
        <p:spPr bwMode="auto">
          <a:xfrm>
            <a:off x="0" y="457200"/>
            <a:ext cx="9144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74638"/>
            <a:ext cx="8229600" cy="1143000"/>
          </a:xfrm>
        </p:spPr>
        <p:txBody>
          <a:bodyPr>
            <a:normAutofit/>
          </a:bodyPr>
          <a:lstStyle/>
          <a:p>
            <a:r>
              <a:rPr lang="en-US" sz="2800" dirty="0" err="1">
                <a:solidFill>
                  <a:schemeClr val="accent2">
                    <a:lumMod val="40000"/>
                    <a:lumOff val="60000"/>
                  </a:schemeClr>
                </a:solidFill>
              </a:rPr>
              <a:t>Tujuan</a:t>
            </a:r>
            <a:r>
              <a:rPr lang="en-US" sz="2800" dirty="0">
                <a:solidFill>
                  <a:schemeClr val="accent2">
                    <a:lumMod val="40000"/>
                    <a:lumOff val="60000"/>
                  </a:schemeClr>
                </a:solidFill>
              </a:rPr>
              <a:t> </a:t>
            </a:r>
            <a:r>
              <a:rPr lang="en-US" sz="2800" dirty="0" err="1">
                <a:solidFill>
                  <a:schemeClr val="accent2">
                    <a:lumMod val="40000"/>
                    <a:lumOff val="60000"/>
                  </a:schemeClr>
                </a:solidFill>
              </a:rPr>
              <a:t>Laporan</a:t>
            </a:r>
            <a:r>
              <a:rPr lang="en-US" sz="2800" dirty="0">
                <a:solidFill>
                  <a:schemeClr val="accent2">
                    <a:lumMod val="40000"/>
                    <a:lumOff val="60000"/>
                  </a:schemeClr>
                </a:solidFill>
              </a:rPr>
              <a:t> </a:t>
            </a:r>
            <a:r>
              <a:rPr lang="en-US" sz="2800" dirty="0" err="1">
                <a:solidFill>
                  <a:schemeClr val="accent2">
                    <a:lumMod val="40000"/>
                    <a:lumOff val="60000"/>
                  </a:schemeClr>
                </a:solidFill>
              </a:rPr>
              <a:t>Keuangan</a:t>
            </a:r>
            <a:endParaRPr lang="en-US" sz="2800" dirty="0">
              <a:solidFill>
                <a:schemeClr val="accent2">
                  <a:lumMod val="40000"/>
                  <a:lumOff val="60000"/>
                </a:schemeClr>
              </a:solidFill>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3073" name="Rectangle 1"/>
          <p:cNvSpPr>
            <a:spLocks noChangeArrowheads="1"/>
          </p:cNvSpPr>
          <p:nvPr/>
        </p:nvSpPr>
        <p:spPr bwMode="auto">
          <a:xfrm>
            <a:off x="533400" y="1524000"/>
            <a:ext cx="7924800" cy="163121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tabLst>
                <a:tab pos="228600" algn="l"/>
              </a:tabLst>
            </a:pPr>
            <a:endParaRPr kumimoji="0" lang="en-US" sz="2000" b="0" i="0" u="none" strike="noStrike" cap="none" normalizeH="0" baseline="0" dirty="0">
              <a:ln>
                <a:noFill/>
              </a:ln>
              <a:solidFill>
                <a:schemeClr val="accent3">
                  <a:lumMod val="60000"/>
                  <a:lumOff val="40000"/>
                </a:schemeClr>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ms-MY" sz="2000" b="0" i="0" u="none" strike="noStrike" cap="none" normalizeH="0" baseline="0" dirty="0">
                <a:ln>
                  <a:noFill/>
                </a:ln>
                <a:solidFill>
                  <a:schemeClr val="accent3">
                    <a:lumMod val="60000"/>
                    <a:lumOff val="40000"/>
                  </a:schemeClr>
                </a:solidFill>
                <a:effectLst/>
                <a:latin typeface="Arial" panose="020B0604020202020204" pitchFamily="34" charset="0"/>
                <a:ea typeface="Times New Roman" panose="02020603050405020304" pitchFamily="18" charset="0"/>
                <a:cs typeface="Arial" panose="020B0604020202020204" pitchFamily="34" charset="0"/>
              </a:rPr>
              <a:t>-Untuk memberikan informasi penting lainnya mengenai perubahan dalam sumber-sumber ekonomi dan kewajiban, seperti informasi mengenai aktivitas pembelanjaaan dan investasi.</a:t>
            </a:r>
            <a:endParaRPr kumimoji="0" lang="en-US" sz="2000" b="0" i="0" u="none" strike="noStrike" cap="none" normalizeH="0" baseline="0" dirty="0">
              <a:ln>
                <a:noFill/>
              </a:ln>
              <a:solidFill>
                <a:schemeClr val="accent3">
                  <a:lumMod val="60000"/>
                  <a:lumOff val="40000"/>
                </a:schemeClr>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en-US" sz="2000" b="0" i="0" u="none" strike="noStrike" cap="none" normalizeH="0" baseline="0" dirty="0">
              <a:ln>
                <a:noFill/>
              </a:ln>
              <a:solidFill>
                <a:schemeClr val="accent3">
                  <a:lumMod val="60000"/>
                  <a:lumOff val="40000"/>
                </a:schemeClr>
              </a:solidFill>
              <a:effectLst/>
              <a:latin typeface="Arial" panose="020B0604020202020204" pitchFamily="34" charset="0"/>
            </a:endParaRPr>
          </a:p>
        </p:txBody>
      </p:sp>
      <p:sp>
        <p:nvSpPr>
          <p:cNvPr id="11" name="Rectangle 10"/>
          <p:cNvSpPr/>
          <p:nvPr/>
        </p:nvSpPr>
        <p:spPr>
          <a:xfrm>
            <a:off x="533400" y="3048000"/>
            <a:ext cx="7696200" cy="1323439"/>
          </a:xfrm>
          <a:prstGeom prst="rect">
            <a:avLst/>
          </a:prstGeom>
        </p:spPr>
        <p:txBody>
          <a:bodyPr wrap="square">
            <a:spAutoFit/>
          </a:bodyPr>
          <a:lstStyle/>
          <a:p>
            <a:r>
              <a:rPr lang="ms-MY" sz="2000" dirty="0">
                <a:solidFill>
                  <a:schemeClr val="accent2">
                    <a:lumMod val="40000"/>
                    <a:lumOff val="60000"/>
                  </a:schemeClr>
                </a:solidFill>
                <a:latin typeface="Arial" panose="020B0604020202020204" pitchFamily="34" charset="0"/>
                <a:ea typeface="Times New Roman" panose="02020603050405020304" pitchFamily="18" charset="0"/>
                <a:cs typeface="Arial" panose="020B0604020202020204" pitchFamily="34" charset="0"/>
              </a:rPr>
              <a:t>- Untuk mengungkapkan sejauh mungkin informasi lain yang berhubungan dengan laporan keuangan yang  relevan untuk kebutuhan pemakai laporan, seperti informasi mengenai kebijaksanaan akuntansi yang dianut perusahaan.</a:t>
            </a:r>
            <a:endParaRPr lang="en-US" sz="2000" dirty="0">
              <a:solidFill>
                <a:schemeClr val="accent2">
                  <a:lumMod val="40000"/>
                  <a:lumOff val="60000"/>
                </a:schemeClr>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74638"/>
            <a:ext cx="8229600" cy="1143000"/>
          </a:xfrm>
        </p:spPr>
        <p:txBody>
          <a:bodyPr>
            <a:noAutofit/>
          </a:bodyPr>
          <a:lstStyle/>
          <a:p>
            <a:r>
              <a:rPr lang="ms-MY" sz="2400" b="1" dirty="0">
                <a:solidFill>
                  <a:schemeClr val="accent2">
                    <a:lumMod val="40000"/>
                    <a:lumOff val="60000"/>
                  </a:schemeClr>
                </a:solidFill>
                <a:latin typeface="Arial" panose="020B0604020202020204" pitchFamily="34" charset="0"/>
                <a:cs typeface="Arial" panose="020B0604020202020204" pitchFamily="34" charset="0"/>
              </a:rPr>
              <a:t>Standar Kualitas Laporan Keuangan </a:t>
            </a:r>
            <a:endParaRPr lang="en-US" sz="2400" b="1" dirty="0">
              <a:solidFill>
                <a:schemeClr val="accent2">
                  <a:lumMod val="40000"/>
                  <a:lumOff val="60000"/>
                </a:schemeClr>
              </a:solidFill>
              <a:latin typeface="Arial" panose="020B0604020202020204" pitchFamily="34" charset="0"/>
              <a:cs typeface="Arial" panose="020B0604020202020204" pitchFamily="34" charset="0"/>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Rectangle 6"/>
          <p:cNvSpPr/>
          <p:nvPr/>
        </p:nvSpPr>
        <p:spPr>
          <a:xfrm>
            <a:off x="609600" y="16002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Dapat Dipahami</a:t>
            </a:r>
            <a:endParaRPr lang="en-US" dirty="0"/>
          </a:p>
        </p:txBody>
      </p:sp>
      <p:sp>
        <p:nvSpPr>
          <p:cNvPr id="11" name="Rectangle 10"/>
          <p:cNvSpPr/>
          <p:nvPr/>
        </p:nvSpPr>
        <p:spPr>
          <a:xfrm>
            <a:off x="4800600" y="16002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Relevan</a:t>
            </a:r>
            <a:endParaRPr lang="en-US" dirty="0"/>
          </a:p>
        </p:txBody>
      </p:sp>
      <p:sp>
        <p:nvSpPr>
          <p:cNvPr id="12" name="Rectangle 11"/>
          <p:cNvSpPr/>
          <p:nvPr/>
        </p:nvSpPr>
        <p:spPr>
          <a:xfrm>
            <a:off x="4800600" y="22860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Materialitas</a:t>
            </a:r>
            <a:endParaRPr lang="en-US" dirty="0"/>
          </a:p>
        </p:txBody>
      </p:sp>
      <p:sp>
        <p:nvSpPr>
          <p:cNvPr id="13" name="Rectangle 12"/>
          <p:cNvSpPr/>
          <p:nvPr/>
        </p:nvSpPr>
        <p:spPr>
          <a:xfrm>
            <a:off x="609600" y="29718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Keandalan</a:t>
            </a:r>
            <a:endParaRPr lang="en-US" dirty="0"/>
          </a:p>
        </p:txBody>
      </p:sp>
      <p:sp>
        <p:nvSpPr>
          <p:cNvPr id="14" name="Rectangle 13"/>
          <p:cNvSpPr/>
          <p:nvPr/>
        </p:nvSpPr>
        <p:spPr>
          <a:xfrm>
            <a:off x="4800600" y="29718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Pertimbangan Sehat</a:t>
            </a:r>
            <a:endParaRPr lang="en-US" dirty="0"/>
          </a:p>
        </p:txBody>
      </p:sp>
      <p:sp>
        <p:nvSpPr>
          <p:cNvPr id="15" name="Rectangle 14"/>
          <p:cNvSpPr/>
          <p:nvPr/>
        </p:nvSpPr>
        <p:spPr>
          <a:xfrm>
            <a:off x="609600" y="36576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Kelengkapan</a:t>
            </a:r>
            <a:endParaRPr lang="en-US" dirty="0"/>
          </a:p>
        </p:txBody>
      </p:sp>
      <p:sp>
        <p:nvSpPr>
          <p:cNvPr id="16" name="Rectangle 15"/>
          <p:cNvSpPr/>
          <p:nvPr/>
        </p:nvSpPr>
        <p:spPr>
          <a:xfrm>
            <a:off x="4800600" y="36576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Dapat Dibandingkan</a:t>
            </a:r>
            <a:endParaRPr lang="en-US" dirty="0"/>
          </a:p>
        </p:txBody>
      </p:sp>
      <p:sp>
        <p:nvSpPr>
          <p:cNvPr id="17" name="Rectangle 16"/>
          <p:cNvSpPr/>
          <p:nvPr/>
        </p:nvSpPr>
        <p:spPr>
          <a:xfrm>
            <a:off x="609600" y="43434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Tepat Waktu</a:t>
            </a:r>
            <a:endParaRPr lang="en-US" dirty="0"/>
          </a:p>
        </p:txBody>
      </p:sp>
      <p:sp>
        <p:nvSpPr>
          <p:cNvPr id="18" name="Rectangle 17"/>
          <p:cNvSpPr/>
          <p:nvPr/>
        </p:nvSpPr>
        <p:spPr>
          <a:xfrm>
            <a:off x="4800600" y="43434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Keseimbangan antara Biaya dan Manfaat</a:t>
            </a:r>
            <a:endParaRPr lang="en-US" dirty="0"/>
          </a:p>
        </p:txBody>
      </p:sp>
      <p:sp>
        <p:nvSpPr>
          <p:cNvPr id="19" name="Rectangle 18"/>
          <p:cNvSpPr/>
          <p:nvPr/>
        </p:nvSpPr>
        <p:spPr>
          <a:xfrm>
            <a:off x="609600" y="2286000"/>
            <a:ext cx="36576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dirty="0"/>
              <a:t>Substansi Mengungguli Bentuk</a:t>
            </a:r>
            <a:endParaRPr lang="en-US" dirty="0"/>
          </a:p>
        </p:txBody>
      </p:sp>
      <p:sp>
        <p:nvSpPr>
          <p:cNvPr id="2056" name="Rectangle 8"/>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Char char="•"/>
            </a:pPr>
            <a:r>
              <a:rPr kumimoji="0" lang="ms-MY"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Pertimbangan Sehat</a:t>
            </a:r>
            <a:endParaRPr kumimoji="0" lang="ms-MY"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28600"/>
            <a:ext cx="8229600" cy="1935162"/>
          </a:xfrm>
        </p:spPr>
        <p:txBody>
          <a:bodyPr>
            <a:noAutofit/>
          </a:bodyPr>
          <a:lstStyle/>
          <a:p>
            <a:r>
              <a:rPr lang="ms-MY" sz="2800" b="1" dirty="0">
                <a:solidFill>
                  <a:schemeClr val="accent6">
                    <a:lumMod val="60000"/>
                    <a:lumOff val="40000"/>
                  </a:schemeClr>
                </a:solidFill>
                <a:latin typeface="Arial" panose="020B0604020202020204" pitchFamily="34" charset="0"/>
                <a:cs typeface="Arial" panose="020B0604020202020204" pitchFamily="34" charset="0"/>
              </a:rPr>
              <a:t>ASUMSI  DASAR</a:t>
            </a:r>
            <a:br>
              <a:rPr lang="en-US" sz="2800" b="1" dirty="0">
                <a:solidFill>
                  <a:schemeClr val="bg1"/>
                </a:solidFill>
                <a:latin typeface="Arial" panose="020B0604020202020204" pitchFamily="34" charset="0"/>
                <a:cs typeface="Arial" panose="020B0604020202020204" pitchFamily="34" charset="0"/>
              </a:rPr>
            </a:br>
            <a:r>
              <a:rPr lang="ms-MY" sz="2800" dirty="0">
                <a:solidFill>
                  <a:schemeClr val="bg1"/>
                </a:solidFill>
                <a:latin typeface="Arial" panose="020B0604020202020204" pitchFamily="34" charset="0"/>
                <a:cs typeface="Arial" panose="020B0604020202020204" pitchFamily="34" charset="0"/>
              </a:rPr>
              <a:t> </a:t>
            </a:r>
            <a:br>
              <a:rPr lang="en-US" sz="2800" dirty="0">
                <a:solidFill>
                  <a:schemeClr val="bg1"/>
                </a:solidFill>
                <a:latin typeface="Arial" panose="020B0604020202020204" pitchFamily="34" charset="0"/>
                <a:cs typeface="Arial" panose="020B0604020202020204" pitchFamily="34" charset="0"/>
              </a:rPr>
            </a:br>
            <a:endParaRPr lang="en-US" sz="2800" dirty="0">
              <a:solidFill>
                <a:schemeClr val="bg1"/>
              </a:solidFill>
              <a:latin typeface="Arial" panose="020B0604020202020204" pitchFamily="34" charset="0"/>
              <a:cs typeface="Arial" panose="020B0604020202020204" pitchFamily="34" charset="0"/>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Rectangle 6"/>
          <p:cNvSpPr/>
          <p:nvPr/>
        </p:nvSpPr>
        <p:spPr>
          <a:xfrm>
            <a:off x="762000" y="1894344"/>
            <a:ext cx="6629400" cy="2677656"/>
          </a:xfrm>
          <a:prstGeom prst="rect">
            <a:avLst/>
          </a:prstGeom>
        </p:spPr>
        <p:txBody>
          <a:bodyPr wrap="square">
            <a:spAutoFit/>
          </a:bodyPr>
          <a:lstStyle/>
          <a:p>
            <a:r>
              <a:rPr lang="ms-MY" sz="2400" b="1" dirty="0">
                <a:solidFill>
                  <a:srgbClr val="92D050"/>
                </a:solidFill>
              </a:rPr>
              <a:t>-Kesatuan usaha khusus </a:t>
            </a:r>
            <a:r>
              <a:rPr lang="ms-MY" sz="2400" b="1" i="1" dirty="0">
                <a:solidFill>
                  <a:srgbClr val="92D050"/>
                </a:solidFill>
              </a:rPr>
              <a:t>(economic entity)</a:t>
            </a:r>
            <a:endParaRPr lang="en-US" sz="2400" dirty="0">
              <a:solidFill>
                <a:srgbClr val="92D050"/>
              </a:solidFill>
            </a:endParaRPr>
          </a:p>
          <a:p>
            <a:endParaRPr lang="ms-MY" sz="2400" b="1" dirty="0">
              <a:solidFill>
                <a:schemeClr val="bg1"/>
              </a:solidFill>
            </a:endParaRPr>
          </a:p>
          <a:p>
            <a:r>
              <a:rPr lang="ms-MY" sz="2400" b="1" dirty="0">
                <a:solidFill>
                  <a:srgbClr val="FFC000"/>
                </a:solidFill>
              </a:rPr>
              <a:t>-Kontinyuitas usaha</a:t>
            </a:r>
            <a:r>
              <a:rPr lang="ms-MY" sz="2400" b="1" i="1" dirty="0">
                <a:solidFill>
                  <a:srgbClr val="FFC000"/>
                </a:solidFill>
              </a:rPr>
              <a:t> (going concern)</a:t>
            </a:r>
            <a:endParaRPr lang="en-US" sz="2400" dirty="0">
              <a:solidFill>
                <a:srgbClr val="FFC000"/>
              </a:solidFill>
            </a:endParaRPr>
          </a:p>
          <a:p>
            <a:endParaRPr lang="ms-MY" sz="2400" b="1" dirty="0">
              <a:solidFill>
                <a:schemeClr val="bg1"/>
              </a:solidFill>
            </a:endParaRPr>
          </a:p>
          <a:p>
            <a:r>
              <a:rPr lang="ms-MY" sz="2400" b="1" dirty="0">
                <a:solidFill>
                  <a:srgbClr val="92D050"/>
                </a:solidFill>
              </a:rPr>
              <a:t>-Penggunaan unit moneter </a:t>
            </a:r>
            <a:r>
              <a:rPr lang="ms-MY" sz="2400" b="1" i="1" dirty="0">
                <a:solidFill>
                  <a:srgbClr val="92D050"/>
                </a:solidFill>
              </a:rPr>
              <a:t>(monetary unit)</a:t>
            </a:r>
            <a:endParaRPr lang="en-US" sz="2400" dirty="0">
              <a:solidFill>
                <a:srgbClr val="92D050"/>
              </a:solidFill>
            </a:endParaRPr>
          </a:p>
          <a:p>
            <a:endParaRPr lang="ms-MY" sz="2400" b="1" dirty="0">
              <a:solidFill>
                <a:schemeClr val="bg1"/>
              </a:solidFill>
            </a:endParaRPr>
          </a:p>
          <a:p>
            <a:r>
              <a:rPr lang="ms-MY" sz="2400" b="1" dirty="0">
                <a:solidFill>
                  <a:srgbClr val="FFC000"/>
                </a:solidFill>
              </a:rPr>
              <a:t>-Periode waktu </a:t>
            </a:r>
            <a:r>
              <a:rPr lang="ms-MY" sz="2400" b="1" i="1" dirty="0">
                <a:solidFill>
                  <a:srgbClr val="FFC000"/>
                </a:solidFill>
              </a:rPr>
              <a:t>(time-period)</a:t>
            </a:r>
            <a:endParaRPr lang="en-US" sz="2400" dirty="0">
              <a:solidFill>
                <a:srgbClr val="FFC000"/>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74638"/>
            <a:ext cx="8229600" cy="1143000"/>
          </a:xfrm>
        </p:spPr>
        <p:txBody>
          <a:bodyPr>
            <a:normAutofit/>
          </a:bodyPr>
          <a:lstStyle/>
          <a:p>
            <a:r>
              <a:rPr lang="en-US" sz="2800" dirty="0">
                <a:solidFill>
                  <a:srgbClr val="FFC000"/>
                </a:solidFill>
              </a:rPr>
              <a:t>IFRS  </a:t>
            </a:r>
            <a:r>
              <a:rPr lang="en-US" sz="2800" dirty="0" err="1">
                <a:solidFill>
                  <a:srgbClr val="FFC000"/>
                </a:solidFill>
              </a:rPr>
              <a:t>dan</a:t>
            </a:r>
            <a:r>
              <a:rPr lang="en-US" sz="2800" dirty="0">
                <a:solidFill>
                  <a:srgbClr val="FFC000"/>
                </a:solidFill>
              </a:rPr>
              <a:t>  ETAP</a:t>
            </a:r>
            <a:endParaRPr lang="en-US" sz="2800" dirty="0">
              <a:solidFill>
                <a:srgbClr val="FFC000"/>
              </a:solidFill>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1026" name="Rectangle 2"/>
          <p:cNvSpPr>
            <a:spLocks noChangeArrowheads="1"/>
          </p:cNvSpPr>
          <p:nvPr/>
        </p:nvSpPr>
        <p:spPr bwMode="auto">
          <a:xfrm>
            <a:off x="533401" y="2067342"/>
            <a:ext cx="8229599" cy="212365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Char char="•"/>
            </a:pPr>
            <a:r>
              <a:rPr kumimoji="0" lang="en-US" sz="2200" b="0" i="0" u="none" strike="noStrike" cap="none" normalizeH="0" baseline="0" dirty="0">
                <a:ln>
                  <a:noFill/>
                </a:ln>
                <a:solidFill>
                  <a:srgbClr val="FFC000"/>
                </a:solidFill>
                <a:effectLst/>
                <a:latin typeface="Arial" panose="020B0604020202020204" pitchFamily="34" charset="0"/>
                <a:ea typeface="Times New Roman" panose="02020603050405020304" pitchFamily="18" charset="0"/>
                <a:cs typeface="Arial" panose="020B0604020202020204" pitchFamily="34" charset="0"/>
              </a:rPr>
              <a:t>SAK-IFRS </a:t>
            </a:r>
            <a:endParaRPr kumimoji="0" lang="en-US" sz="2200" b="0" i="0" u="none" strike="noStrike" cap="none" normalizeH="0" baseline="0" dirty="0">
              <a:ln>
                <a:noFill/>
              </a:ln>
              <a:solidFill>
                <a:srgbClr val="FFC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ms-MY" sz="2200" b="0" i="0" u="none" strike="noStrike" cap="none" normalizeH="0" baseline="0" dirty="0">
              <a:ln>
                <a:noFill/>
              </a:ln>
              <a:solidFill>
                <a:srgbClr val="FFC000"/>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ms-MY" sz="2200" b="0" i="0" u="none" strike="noStrike" cap="none" normalizeH="0" baseline="0" dirty="0">
                <a:ln>
                  <a:noFill/>
                </a:ln>
                <a:solidFill>
                  <a:srgbClr val="FFC000"/>
                </a:solidFill>
                <a:effectLst/>
                <a:latin typeface="Arial" panose="020B0604020202020204" pitchFamily="34" charset="0"/>
                <a:ea typeface="Times New Roman" panose="02020603050405020304" pitchFamily="18" charset="0"/>
              </a:rPr>
              <a:t>Standar Akuntansi Keuangan ini disusun dengan mengadaptasi dari IFRS </a:t>
            </a:r>
            <a:r>
              <a:rPr kumimoji="0" lang="ms-MY" sz="2200" b="0" i="1" u="none" strike="noStrike" cap="none" normalizeH="0" baseline="0" dirty="0">
                <a:ln>
                  <a:noFill/>
                </a:ln>
                <a:solidFill>
                  <a:srgbClr val="FFC000"/>
                </a:solidFill>
                <a:effectLst/>
                <a:latin typeface="Arial" panose="020B0604020202020204" pitchFamily="34" charset="0"/>
                <a:ea typeface="Times New Roman" panose="02020603050405020304" pitchFamily="18" charset="0"/>
              </a:rPr>
              <a:t>(International Financial Reporting Standar).</a:t>
            </a:r>
            <a:r>
              <a:rPr kumimoji="0" lang="ms-MY" sz="2200" b="0" i="0" u="none" strike="noStrike" cap="none" normalizeH="0" baseline="0" dirty="0">
                <a:ln>
                  <a:noFill/>
                </a:ln>
                <a:solidFill>
                  <a:srgbClr val="FFC000"/>
                </a:solidFill>
                <a:effectLst/>
                <a:latin typeface="Arial" panose="020B0604020202020204" pitchFamily="34" charset="0"/>
                <a:ea typeface="Times New Roman" panose="02020603050405020304" pitchFamily="18" charset="0"/>
              </a:rPr>
              <a:t> SAK ini disusun dan diperuntukkan bagi organisasi yang memiliki akuntabilitas publik</a:t>
            </a:r>
            <a:r>
              <a:rPr kumimoji="0" lang="en-US" sz="2200" b="0" i="0" u="none" strike="noStrike" cap="none" normalizeH="0" baseline="0" dirty="0">
                <a:ln>
                  <a:noFill/>
                </a:ln>
                <a:solidFill>
                  <a:srgbClr val="FFC000"/>
                </a:solidFill>
                <a:effectLst/>
                <a:latin typeface="Arial" panose="020B0604020202020204" pitchFamily="34" charset="0"/>
              </a:rPr>
              <a:t> </a:t>
            </a:r>
            <a:endParaRPr kumimoji="0" lang="en-US" sz="2200" b="0" i="0" u="none" strike="noStrike" cap="none" normalizeH="0" baseline="0" dirty="0">
              <a:ln>
                <a:noFill/>
              </a:ln>
              <a:solidFill>
                <a:srgbClr val="FFC000"/>
              </a:solidFill>
              <a:effectLst/>
              <a:latin typeface="Arial" panose="020B0604020202020204"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74638"/>
            <a:ext cx="8229600" cy="1143000"/>
          </a:xfrm>
        </p:spPr>
        <p:txBody>
          <a:bodyPr>
            <a:normAutofit/>
          </a:bodyPr>
          <a:lstStyle/>
          <a:p>
            <a:r>
              <a:rPr lang="en-US" sz="2800" dirty="0" err="1">
                <a:solidFill>
                  <a:srgbClr val="92D050"/>
                </a:solidFill>
              </a:rPr>
              <a:t>Entitas</a:t>
            </a:r>
            <a:r>
              <a:rPr lang="en-US" sz="2800" dirty="0">
                <a:solidFill>
                  <a:srgbClr val="92D050"/>
                </a:solidFill>
              </a:rPr>
              <a:t> Yang </a:t>
            </a:r>
            <a:r>
              <a:rPr lang="en-US" sz="2800" dirty="0" err="1">
                <a:solidFill>
                  <a:srgbClr val="92D050"/>
                </a:solidFill>
              </a:rPr>
              <a:t>Memiliki</a:t>
            </a:r>
            <a:r>
              <a:rPr lang="en-US" sz="2800" dirty="0">
                <a:solidFill>
                  <a:srgbClr val="92D050"/>
                </a:solidFill>
              </a:rPr>
              <a:t> </a:t>
            </a:r>
            <a:r>
              <a:rPr lang="en-US" sz="2800" dirty="0" err="1">
                <a:solidFill>
                  <a:srgbClr val="92D050"/>
                </a:solidFill>
              </a:rPr>
              <a:t>Akuntabilitas</a:t>
            </a:r>
            <a:r>
              <a:rPr lang="en-US" sz="2800" dirty="0">
                <a:solidFill>
                  <a:srgbClr val="92D050"/>
                </a:solidFill>
              </a:rPr>
              <a:t> </a:t>
            </a:r>
            <a:r>
              <a:rPr lang="en-US" sz="2800" dirty="0" err="1">
                <a:solidFill>
                  <a:srgbClr val="92D050"/>
                </a:solidFill>
              </a:rPr>
              <a:t>Publik</a:t>
            </a:r>
            <a:endParaRPr lang="en-US" sz="2800" dirty="0">
              <a:solidFill>
                <a:srgbClr val="92D050"/>
              </a:solidFill>
            </a:endParaRPr>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1025"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sz="1000" b="1"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IFRS  DAN  ETAP</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11" name="Rectangle 10"/>
          <p:cNvSpPr/>
          <p:nvPr/>
        </p:nvSpPr>
        <p:spPr>
          <a:xfrm>
            <a:off x="762000" y="1600200"/>
            <a:ext cx="7467600" cy="2554545"/>
          </a:xfrm>
          <a:prstGeom prst="rect">
            <a:avLst/>
          </a:prstGeom>
        </p:spPr>
        <p:txBody>
          <a:bodyPr wrap="square">
            <a:spAutoFit/>
          </a:bodyPr>
          <a:lstStyle/>
          <a:p>
            <a:pPr algn="just"/>
            <a:r>
              <a:rPr lang="ms-MY" sz="2000" dirty="0">
                <a:solidFill>
                  <a:srgbClr val="FFC000"/>
                </a:solidFill>
                <a:latin typeface="Arial" panose="020B0604020202020204" pitchFamily="34" charset="0"/>
                <a:cs typeface="Arial" panose="020B0604020202020204" pitchFamily="34" charset="0"/>
              </a:rPr>
              <a:t>Entitas tersebut telah mengajukan pernyataan pendaftaran, atau dalam proses pengajuan pernyataan pendaftaran, pada otoritas pasar modal atau regulator lain untuk tujuan penerbitan efek di pasar modal. Itu berarti, setiap badan usaha yang telah terdaftar di Bursa Efek Indonesia     atau dalam proses akan menjual sahamnya kepada masyarakat umum </a:t>
            </a:r>
            <a:r>
              <a:rPr lang="ms-MY" sz="2000" i="1" dirty="0">
                <a:solidFill>
                  <a:srgbClr val="FFC000"/>
                </a:solidFill>
                <a:latin typeface="Arial" panose="020B0604020202020204" pitchFamily="34" charset="0"/>
                <a:cs typeface="Arial" panose="020B0604020202020204" pitchFamily="34" charset="0"/>
              </a:rPr>
              <a:t>(go-public) </a:t>
            </a:r>
            <a:r>
              <a:rPr lang="ms-MY" sz="2000" dirty="0">
                <a:solidFill>
                  <a:srgbClr val="FFC000"/>
                </a:solidFill>
                <a:latin typeface="Arial" panose="020B0604020202020204" pitchFamily="34" charset="0"/>
                <a:cs typeface="Arial" panose="020B0604020202020204" pitchFamily="34" charset="0"/>
              </a:rPr>
              <a:t>merupakan badan usaha yang telah atau akan menyerap dana masyarakat dalam jumlah yang sangat besar</a:t>
            </a:r>
            <a:endParaRPr lang="en-US" sz="2000" dirty="0">
              <a:solidFill>
                <a:srgbClr val="FFC000"/>
              </a:solidFill>
              <a:latin typeface="Arial" panose="020B0604020202020204" pitchFamily="34" charset="0"/>
              <a:cs typeface="Arial" panose="020B0604020202020204"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934200" cy="16764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Buku-11.jpg"/>
          <p:cNvPicPr>
            <a:picLocks noGrp="1" noChangeAspect="1"/>
          </p:cNvPicPr>
          <p:nvPr>
            <p:ph idx="1"/>
          </p:nvPr>
        </p:nvPicPr>
        <p:blipFill>
          <a:blip r:embed="rId1"/>
          <a:stretch>
            <a:fillRect/>
          </a:stretch>
        </p:blipFill>
        <p:spPr>
          <a:xfrm>
            <a:off x="6934200" y="5181378"/>
            <a:ext cx="2238375" cy="1676621"/>
          </a:xfrm>
        </p:spPr>
      </p:pic>
      <p:sp>
        <p:nvSpPr>
          <p:cNvPr id="8" name="Title 1"/>
          <p:cNvSpPr>
            <a:spLocks noGrp="1"/>
          </p:cNvSpPr>
          <p:nvPr>
            <p:ph type="title"/>
          </p:nvPr>
        </p:nvSpPr>
        <p:spPr>
          <a:xfrm>
            <a:off x="457200" y="274638"/>
            <a:ext cx="8229600" cy="1143000"/>
          </a:xfrm>
        </p:spPr>
        <p:txBody>
          <a:bodyPr/>
          <a:lstStyle/>
          <a:p>
            <a:endParaRPr lang="en-US"/>
          </a:p>
        </p:txBody>
      </p:sp>
      <p:sp>
        <p:nvSpPr>
          <p:cNvPr id="10" name="Content Placeholder 2"/>
          <p:cNvSpPr txBox="1"/>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1025"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sz="1000" b="1"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IFRS  DAN  ETAP</a:t>
            </a:r>
            <a:endParaRPr kumimoji="0" lang="en-US" sz="1800" b="0" i="0" u="none" strike="noStrike" cap="none" normalizeH="0" baseline="0">
              <a:ln>
                <a:noFill/>
              </a:ln>
              <a:solidFill>
                <a:schemeClr val="tx1"/>
              </a:solidFill>
              <a:effectLst/>
              <a:latin typeface="Arial" panose="020B0604020202020204" pitchFamily="34" charset="0"/>
            </a:endParaRPr>
          </a:p>
        </p:txBody>
      </p:sp>
      <p:sp>
        <p:nvSpPr>
          <p:cNvPr id="11" name="Rectangle 10"/>
          <p:cNvSpPr/>
          <p:nvPr/>
        </p:nvSpPr>
        <p:spPr>
          <a:xfrm>
            <a:off x="381000" y="1720840"/>
            <a:ext cx="8382000" cy="2246769"/>
          </a:xfrm>
          <a:prstGeom prst="rect">
            <a:avLst/>
          </a:prstGeom>
        </p:spPr>
        <p:txBody>
          <a:bodyPr wrap="square">
            <a:spAutoFit/>
          </a:bodyPr>
          <a:lstStyle/>
          <a:p>
            <a:r>
              <a:rPr lang="ms-MY" sz="2000" dirty="0">
                <a:solidFill>
                  <a:srgbClr val="FFC000"/>
                </a:solidFill>
                <a:latin typeface="Arial" panose="020B0604020202020204" pitchFamily="34" charset="0"/>
                <a:cs typeface="Arial" panose="020B0604020202020204" pitchFamily="34" charset="0"/>
              </a:rPr>
              <a:t>Entitas tersebut menguasai aset dalam kapasitas sebagai fidusia untuk sekelompok besar masyarakat, seperti bank, entitas asuransi, pialang dan atau pedagang efek, dana pensiun, reksa dana dan bank investasi. Badan usaha seperti bank menyerap, menyimpan dan mengelola dana masyarakat dalam jumlah yang sangat besar dan seringkali dalam jangka waktu yang panjang, karena itu bank-bank memiliki suatu pertanggung-jawaban kepada publik</a:t>
            </a:r>
            <a:endParaRPr lang="en-US" sz="2000" dirty="0">
              <a:solidFill>
                <a:srgbClr val="FFC000"/>
              </a:solidFill>
            </a:endParaRPr>
          </a:p>
        </p:txBody>
      </p:sp>
      <p:sp>
        <p:nvSpPr>
          <p:cNvPr id="12" name="Title 1"/>
          <p:cNvSpPr txBox="1"/>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2800" b="0" i="0" u="none" strike="noStrike" kern="1200" cap="none" spc="0" normalizeH="0" baseline="0" noProof="0" dirty="0" err="1">
                <a:ln>
                  <a:noFill/>
                </a:ln>
                <a:solidFill>
                  <a:srgbClr val="92D050"/>
                </a:solidFill>
                <a:effectLst/>
                <a:uLnTx/>
                <a:uFillTx/>
                <a:latin typeface="+mj-lt"/>
                <a:ea typeface="+mj-ea"/>
                <a:cs typeface="+mj-cs"/>
              </a:rPr>
              <a:t>Entitas</a:t>
            </a:r>
            <a:r>
              <a:rPr kumimoji="0" lang="en-US" sz="2800" b="0" i="0" u="none" strike="noStrike" kern="1200" cap="none" spc="0" normalizeH="0" baseline="0" noProof="0" dirty="0">
                <a:ln>
                  <a:noFill/>
                </a:ln>
                <a:solidFill>
                  <a:srgbClr val="92D050"/>
                </a:solidFill>
                <a:effectLst/>
                <a:uLnTx/>
                <a:uFillTx/>
                <a:latin typeface="+mj-lt"/>
                <a:ea typeface="+mj-ea"/>
                <a:cs typeface="+mj-cs"/>
              </a:rPr>
              <a:t> Yang </a:t>
            </a:r>
            <a:r>
              <a:rPr kumimoji="0" lang="en-US" sz="2800" b="0" i="0" u="none" strike="noStrike" kern="1200" cap="none" spc="0" normalizeH="0" baseline="0" noProof="0" dirty="0" err="1">
                <a:ln>
                  <a:noFill/>
                </a:ln>
                <a:solidFill>
                  <a:srgbClr val="92D050"/>
                </a:solidFill>
                <a:effectLst/>
                <a:uLnTx/>
                <a:uFillTx/>
                <a:latin typeface="+mj-lt"/>
                <a:ea typeface="+mj-ea"/>
                <a:cs typeface="+mj-cs"/>
              </a:rPr>
              <a:t>Memiliki</a:t>
            </a:r>
            <a:r>
              <a:rPr kumimoji="0" lang="en-US" sz="2800" b="0" i="0" u="none" strike="noStrike" kern="1200" cap="none" spc="0" normalizeH="0" baseline="0" noProof="0" dirty="0">
                <a:ln>
                  <a:noFill/>
                </a:ln>
                <a:solidFill>
                  <a:srgbClr val="92D050"/>
                </a:solidFill>
                <a:effectLst/>
                <a:uLnTx/>
                <a:uFillTx/>
                <a:latin typeface="+mj-lt"/>
                <a:ea typeface="+mj-ea"/>
                <a:cs typeface="+mj-cs"/>
              </a:rPr>
              <a:t> </a:t>
            </a:r>
            <a:r>
              <a:rPr kumimoji="0" lang="en-US" sz="2800" b="0" i="0" u="none" strike="noStrike" kern="1200" cap="none" spc="0" normalizeH="0" baseline="0" noProof="0" dirty="0" err="1">
                <a:ln>
                  <a:noFill/>
                </a:ln>
                <a:solidFill>
                  <a:srgbClr val="92D050"/>
                </a:solidFill>
                <a:effectLst/>
                <a:uLnTx/>
                <a:uFillTx/>
                <a:latin typeface="+mj-lt"/>
                <a:ea typeface="+mj-ea"/>
                <a:cs typeface="+mj-cs"/>
              </a:rPr>
              <a:t>Akuntabilitas</a:t>
            </a:r>
            <a:r>
              <a:rPr kumimoji="0" lang="en-US" sz="2800" b="0" i="0" u="none" strike="noStrike" kern="1200" cap="none" spc="0" normalizeH="0" baseline="0" noProof="0" dirty="0">
                <a:ln>
                  <a:noFill/>
                </a:ln>
                <a:solidFill>
                  <a:srgbClr val="92D050"/>
                </a:solidFill>
                <a:effectLst/>
                <a:uLnTx/>
                <a:uFillTx/>
                <a:latin typeface="+mj-lt"/>
                <a:ea typeface="+mj-ea"/>
                <a:cs typeface="+mj-cs"/>
              </a:rPr>
              <a:t> </a:t>
            </a:r>
            <a:r>
              <a:rPr kumimoji="0" lang="en-US" sz="2800" b="0" i="0" u="none" strike="noStrike" kern="1200" cap="none" spc="0" normalizeH="0" baseline="0" noProof="0" dirty="0" err="1">
                <a:ln>
                  <a:noFill/>
                </a:ln>
                <a:solidFill>
                  <a:srgbClr val="92D050"/>
                </a:solidFill>
                <a:effectLst/>
                <a:uLnTx/>
                <a:uFillTx/>
                <a:latin typeface="+mj-lt"/>
                <a:ea typeface="+mj-ea"/>
                <a:cs typeface="+mj-cs"/>
              </a:rPr>
              <a:t>Publik</a:t>
            </a:r>
            <a:endParaRPr kumimoji="0" lang="en-US" sz="2800" b="0" i="0" u="none" strike="noStrike" kern="1200" cap="none" spc="0" normalizeH="0" baseline="0" noProof="0" dirty="0">
              <a:ln>
                <a:noFill/>
              </a:ln>
              <a:solidFill>
                <a:srgbClr val="92D050"/>
              </a:solidFill>
              <a:effectLst/>
              <a:uLnTx/>
              <a:uFillTx/>
              <a:latin typeface="+mj-lt"/>
              <a:ea typeface="+mj-ea"/>
              <a:cs typeface="+mj-cs"/>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457200" y="822960"/>
          <a:ext cx="8229600" cy="5611000"/>
        </p:xfrm>
        <a:graphic>
          <a:graphicData uri="http://schemas.openxmlformats.org/drawingml/2006/table">
            <a:tbl>
              <a:tblPr firstRow="1" firstCol="1" bandRow="1">
                <a:tableStyleId>{5C22544A-7EE6-4342-B048-85BDC9FD1C3A}</a:tableStyleId>
              </a:tblPr>
              <a:tblGrid>
                <a:gridCol w="1263045"/>
                <a:gridCol w="6966555"/>
              </a:tblGrid>
              <a:tr h="371634">
                <a:tc>
                  <a:txBody>
                    <a:bodyPr/>
                    <a:lstStyle/>
                    <a:p>
                      <a:pPr marL="0" marR="0">
                        <a:lnSpc>
                          <a:spcPct val="200000"/>
                        </a:lnSpc>
                        <a:spcBef>
                          <a:spcPts val="0"/>
                        </a:spcBef>
                        <a:spcAft>
                          <a:spcPts val="0"/>
                        </a:spcAft>
                      </a:pPr>
                      <a:r>
                        <a:rPr lang="en-US" sz="1100">
                          <a:effectLst/>
                        </a:rPr>
                        <a:t> MINGGU</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en-US" sz="1100" dirty="0">
                          <a:effectLst/>
                        </a:rPr>
                        <a:t>MATA KULIAH</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371634">
                <a:tc>
                  <a:txBody>
                    <a:bodyPr/>
                    <a:lstStyle/>
                    <a:p>
                      <a:pPr marL="0" marR="0">
                        <a:lnSpc>
                          <a:spcPct val="200000"/>
                        </a:lnSpc>
                        <a:spcBef>
                          <a:spcPts val="0"/>
                        </a:spcBef>
                        <a:spcAft>
                          <a:spcPts val="0"/>
                        </a:spcAft>
                      </a:pPr>
                      <a:r>
                        <a:rPr lang="en-US" sz="11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ms-MY" sz="1100">
                          <a:effectLst/>
                        </a:rPr>
                        <a:t>AKUNTANSI DAN LINGKUNGANNYA , STRUKTUR  DASAR  AKUNTANSI</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371634">
                <a:tc>
                  <a:txBody>
                    <a:bodyPr/>
                    <a:lstStyle/>
                    <a:p>
                      <a:pPr marL="0" marR="0">
                        <a:lnSpc>
                          <a:spcPct val="200000"/>
                        </a:lnSpc>
                        <a:spcBef>
                          <a:spcPts val="0"/>
                        </a:spcBef>
                        <a:spcAft>
                          <a:spcPts val="0"/>
                        </a:spcAft>
                      </a:pPr>
                      <a:r>
                        <a:rPr lang="en-US" sz="11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ms-MY" sz="1100">
                          <a:effectLst/>
                        </a:rPr>
                        <a:t>PERSAMAAN  AKUNTANSI DAN MAMFAAT AKUNTANSI</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371634">
                <a:tc>
                  <a:txBody>
                    <a:bodyPr/>
                    <a:lstStyle/>
                    <a:p>
                      <a:pPr marL="0" marR="0">
                        <a:lnSpc>
                          <a:spcPct val="200000"/>
                        </a:lnSpc>
                        <a:spcBef>
                          <a:spcPts val="0"/>
                        </a:spcBef>
                        <a:spcAft>
                          <a:spcPts val="0"/>
                        </a:spcAft>
                      </a:pPr>
                      <a:r>
                        <a:rPr lang="en-US" sz="1100">
                          <a:effectLst/>
                        </a:rPr>
                        <a:t>3 &amp; 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en-US" sz="1100">
                          <a:effectLst/>
                        </a:rPr>
                        <a:t>PENCATATAN  AKUNTANSI (JURNAL)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371634">
                <a:tc>
                  <a:txBody>
                    <a:bodyPr/>
                    <a:lstStyle/>
                    <a:p>
                      <a:pPr marL="0" marR="0">
                        <a:lnSpc>
                          <a:spcPct val="200000"/>
                        </a:lnSpc>
                        <a:spcBef>
                          <a:spcPts val="0"/>
                        </a:spcBef>
                        <a:spcAft>
                          <a:spcPts val="0"/>
                        </a:spcAft>
                      </a:pPr>
                      <a:r>
                        <a:rPr lang="en-US" sz="1100">
                          <a:effectLst/>
                        </a:rPr>
                        <a:t>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en-US" sz="1100">
                          <a:effectLst/>
                        </a:rPr>
                        <a:t>SIKLUS AKUNTANSI PERUSAHAAN JASA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371634">
                <a:tc>
                  <a:txBody>
                    <a:bodyPr/>
                    <a:lstStyle/>
                    <a:p>
                      <a:pPr marL="0" marR="0">
                        <a:lnSpc>
                          <a:spcPct val="200000"/>
                        </a:lnSpc>
                        <a:spcBef>
                          <a:spcPts val="0"/>
                        </a:spcBef>
                        <a:spcAft>
                          <a:spcPts val="0"/>
                        </a:spcAft>
                      </a:pPr>
                      <a:r>
                        <a:rPr lang="en-US" sz="1100">
                          <a:effectLst/>
                        </a:rPr>
                        <a:t>6 &amp;7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en-US" sz="1100">
                          <a:effectLst/>
                        </a:rPr>
                        <a:t>SIKLUS AKUNTANSI PERUSAHAAN DAGANG DAN JURNAL KHUSUS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371634">
                <a:tc>
                  <a:txBody>
                    <a:bodyPr/>
                    <a:lstStyle/>
                    <a:p>
                      <a:pPr marL="0" marR="0">
                        <a:lnSpc>
                          <a:spcPct val="200000"/>
                        </a:lnSpc>
                        <a:spcBef>
                          <a:spcPts val="0"/>
                        </a:spcBef>
                        <a:spcAft>
                          <a:spcPts val="0"/>
                        </a:spcAft>
                      </a:pPr>
                      <a:r>
                        <a:rPr lang="en-US" sz="1100">
                          <a:effectLst/>
                        </a:rPr>
                        <a:t>8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en-US" sz="1100">
                          <a:effectLst/>
                        </a:rPr>
                        <a:t>UTS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371634">
                <a:tc>
                  <a:txBody>
                    <a:bodyPr/>
                    <a:lstStyle/>
                    <a:p>
                      <a:pPr marL="0" marR="0">
                        <a:lnSpc>
                          <a:spcPct val="200000"/>
                        </a:lnSpc>
                        <a:spcBef>
                          <a:spcPts val="0"/>
                        </a:spcBef>
                        <a:spcAft>
                          <a:spcPts val="0"/>
                        </a:spcAft>
                      </a:pPr>
                      <a:r>
                        <a:rPr lang="en-US" sz="1100">
                          <a:effectLst/>
                        </a:rPr>
                        <a:t>9 &amp;10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en-US" sz="1100">
                          <a:effectLst/>
                        </a:rPr>
                        <a:t>PERSEDIAAN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371634">
                <a:tc>
                  <a:txBody>
                    <a:bodyPr/>
                    <a:lstStyle/>
                    <a:p>
                      <a:pPr marL="0" marR="0">
                        <a:lnSpc>
                          <a:spcPct val="200000"/>
                        </a:lnSpc>
                        <a:spcBef>
                          <a:spcPts val="0"/>
                        </a:spcBef>
                        <a:spcAft>
                          <a:spcPts val="0"/>
                        </a:spcAft>
                      </a:pPr>
                      <a:r>
                        <a:rPr lang="en-US" sz="1100">
                          <a:effectLst/>
                        </a:rPr>
                        <a:t>11&amp;12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en-US" sz="1100">
                          <a:effectLst/>
                        </a:rPr>
                        <a:t>KAS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371634">
                <a:tc>
                  <a:txBody>
                    <a:bodyPr/>
                    <a:lstStyle/>
                    <a:p>
                      <a:pPr marL="0" marR="0">
                        <a:lnSpc>
                          <a:spcPct val="200000"/>
                        </a:lnSpc>
                        <a:spcBef>
                          <a:spcPts val="0"/>
                        </a:spcBef>
                        <a:spcAft>
                          <a:spcPts val="0"/>
                        </a:spcAft>
                      </a:pPr>
                      <a:r>
                        <a:rPr lang="en-US" sz="1100">
                          <a:effectLst/>
                        </a:rPr>
                        <a:t>13 &amp;14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en-US" sz="1100">
                          <a:effectLst/>
                        </a:rPr>
                        <a:t>PIUTANG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493185">
                <a:tc>
                  <a:txBody>
                    <a:bodyPr/>
                    <a:lstStyle/>
                    <a:p>
                      <a:pPr marL="0" marR="0">
                        <a:lnSpc>
                          <a:spcPct val="200000"/>
                        </a:lnSpc>
                        <a:spcBef>
                          <a:spcPts val="0"/>
                        </a:spcBef>
                        <a:spcAft>
                          <a:spcPts val="0"/>
                        </a:spcAft>
                      </a:pPr>
                      <a:r>
                        <a:rPr lang="en-US" sz="1100">
                          <a:effectLst/>
                        </a:rPr>
                        <a:t>14 &amp; 15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0" marR="0">
                        <a:lnSpc>
                          <a:spcPct val="200000"/>
                        </a:lnSpc>
                        <a:spcBef>
                          <a:spcPts val="0"/>
                        </a:spcBef>
                        <a:spcAft>
                          <a:spcPts val="0"/>
                        </a:spcAft>
                      </a:pPr>
                      <a:r>
                        <a:rPr lang="en-US" sz="1100" dirty="0">
                          <a:effectLst/>
                        </a:rPr>
                        <a:t>ASET TETAP DAN ASET TAKBERWUJUD</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r h="1401475">
                <a:tc>
                  <a:txBody>
                    <a:bodyPr/>
                    <a:lstStyle/>
                    <a:p>
                      <a:pPr marL="0" marR="0">
                        <a:lnSpc>
                          <a:spcPct val="200000"/>
                        </a:lnSpc>
                        <a:spcBef>
                          <a:spcPts val="0"/>
                        </a:spcBef>
                        <a:spcAft>
                          <a:spcPts val="0"/>
                        </a:spcAft>
                      </a:pPr>
                      <a:r>
                        <a:rPr lang="en-US" sz="1000">
                          <a:effectLst/>
                        </a:rPr>
                        <a:t>REFRENSI</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c>
                  <a:txBody>
                    <a:bodyPr/>
                    <a:lstStyle/>
                    <a:p>
                      <a:pPr marL="342900" marR="0" lvl="0" indent="-342900">
                        <a:lnSpc>
                          <a:spcPts val="1300"/>
                        </a:lnSpc>
                        <a:spcBef>
                          <a:spcPts val="0"/>
                        </a:spcBef>
                        <a:spcAft>
                          <a:spcPts val="0"/>
                        </a:spcAft>
                        <a:buFont typeface="+mj-lt"/>
                        <a:buAutoNum type="arabicParenR"/>
                      </a:pPr>
                      <a:r>
                        <a:rPr lang="en-US" sz="1100" spc="215" dirty="0" err="1">
                          <a:effectLst/>
                        </a:rPr>
                        <a:t>Pengantar</a:t>
                      </a:r>
                      <a:r>
                        <a:rPr lang="en-US" sz="1100" spc="215" dirty="0">
                          <a:effectLst/>
                        </a:rPr>
                        <a:t> </a:t>
                      </a:r>
                      <a:r>
                        <a:rPr lang="en-US" sz="1100" spc="215" dirty="0" err="1">
                          <a:effectLst/>
                        </a:rPr>
                        <a:t>Akuntansi</a:t>
                      </a:r>
                      <a:r>
                        <a:rPr lang="en-US" sz="1100" spc="215" dirty="0">
                          <a:effectLst/>
                        </a:rPr>
                        <a:t> 1, Carl </a:t>
                      </a:r>
                      <a:r>
                        <a:rPr lang="en-US" sz="1100" spc="215" dirty="0" err="1">
                          <a:effectLst/>
                        </a:rPr>
                        <a:t>S.</a:t>
                      </a:r>
                      <a:r>
                        <a:rPr lang="en-US" sz="1100" dirty="0" err="1">
                          <a:effectLst/>
                        </a:rPr>
                        <a:t>Wa</a:t>
                      </a:r>
                      <a:r>
                        <a:rPr lang="en-US" sz="1100" spc="-5" dirty="0" err="1">
                          <a:effectLst/>
                        </a:rPr>
                        <a:t>rr</a:t>
                      </a:r>
                      <a:r>
                        <a:rPr lang="en-US" sz="1100" dirty="0" err="1">
                          <a:effectLst/>
                        </a:rPr>
                        <a:t>e</a:t>
                      </a:r>
                      <a:r>
                        <a:rPr lang="en-US" sz="1100" spc="5" dirty="0" err="1">
                          <a:effectLst/>
                        </a:rPr>
                        <a:t>n</a:t>
                      </a:r>
                      <a:r>
                        <a:rPr lang="en-US" sz="1100" dirty="0">
                          <a:effectLst/>
                        </a:rPr>
                        <a:t>,</a:t>
                      </a:r>
                      <a:r>
                        <a:rPr lang="en-US" sz="1100" spc="125" dirty="0">
                          <a:effectLst/>
                        </a:rPr>
                        <a:t> James </a:t>
                      </a:r>
                      <a:r>
                        <a:rPr lang="en-US" sz="1100" spc="125" dirty="0" err="1">
                          <a:effectLst/>
                        </a:rPr>
                        <a:t>M.</a:t>
                      </a:r>
                      <a:r>
                        <a:rPr lang="en-US" sz="1100" dirty="0" err="1">
                          <a:effectLst/>
                        </a:rPr>
                        <a:t>Re</a:t>
                      </a:r>
                      <a:r>
                        <a:rPr lang="en-US" sz="1100" spc="5" dirty="0" err="1">
                          <a:effectLst/>
                        </a:rPr>
                        <a:t>e</a:t>
                      </a:r>
                      <a:r>
                        <a:rPr lang="en-US" sz="1100" spc="-5" dirty="0" err="1">
                          <a:effectLst/>
                        </a:rPr>
                        <a:t>v</a:t>
                      </a:r>
                      <a:r>
                        <a:rPr lang="en-US" sz="1100" dirty="0" err="1">
                          <a:effectLst/>
                        </a:rPr>
                        <a:t>e</a:t>
                      </a:r>
                      <a:r>
                        <a:rPr lang="en-US" sz="1100" dirty="0">
                          <a:effectLst/>
                        </a:rPr>
                        <a:t>,</a:t>
                      </a:r>
                      <a:r>
                        <a:rPr lang="en-US" sz="1100" spc="130" dirty="0">
                          <a:effectLst/>
                        </a:rPr>
                        <a:t> Jonathan E. </a:t>
                      </a:r>
                      <a:r>
                        <a:rPr lang="en-US" sz="1100" dirty="0" err="1">
                          <a:effectLst/>
                        </a:rPr>
                        <a:t>D</a:t>
                      </a:r>
                      <a:r>
                        <a:rPr lang="en-US" sz="1100" spc="-5" dirty="0" err="1">
                          <a:effectLst/>
                        </a:rPr>
                        <a:t>u</a:t>
                      </a:r>
                      <a:r>
                        <a:rPr lang="en-US" sz="1100" dirty="0" err="1">
                          <a:effectLst/>
                        </a:rPr>
                        <a:t>c</a:t>
                      </a:r>
                      <a:r>
                        <a:rPr lang="en-US" sz="1100" spc="-5" dirty="0" err="1">
                          <a:effectLst/>
                        </a:rPr>
                        <a:t>h</a:t>
                      </a:r>
                      <a:r>
                        <a:rPr lang="en-US" sz="1100" dirty="0" err="1">
                          <a:effectLst/>
                        </a:rPr>
                        <a:t>a</a:t>
                      </a:r>
                      <a:r>
                        <a:rPr lang="en-US" sz="1100" spc="-10" dirty="0" err="1">
                          <a:effectLst/>
                        </a:rPr>
                        <a:t>c</a:t>
                      </a:r>
                      <a:r>
                        <a:rPr lang="en-US" sz="1100" dirty="0">
                          <a:effectLst/>
                        </a:rPr>
                        <a:t>,  Ersa Tri </a:t>
                      </a:r>
                      <a:r>
                        <a:rPr lang="en-US" sz="1100" dirty="0" err="1">
                          <a:effectLst/>
                        </a:rPr>
                        <a:t>Wahyuni</a:t>
                      </a:r>
                      <a:r>
                        <a:rPr lang="en-US" sz="1100" dirty="0">
                          <a:effectLst/>
                        </a:rPr>
                        <a:t> </a:t>
                      </a:r>
                      <a:r>
                        <a:rPr lang="en-US" sz="1100" spc="90" dirty="0">
                          <a:effectLst/>
                        </a:rPr>
                        <a:t>, </a:t>
                      </a:r>
                      <a:r>
                        <a:rPr lang="en-US" sz="1100" spc="-5" dirty="0">
                          <a:effectLst/>
                        </a:rPr>
                        <a:t>A</a:t>
                      </a:r>
                      <a:r>
                        <a:rPr lang="en-US" sz="1100" dirty="0">
                          <a:effectLst/>
                        </a:rPr>
                        <a:t>mir</a:t>
                      </a:r>
                      <a:r>
                        <a:rPr lang="en-US" sz="1100" spc="115" dirty="0">
                          <a:effectLst/>
                        </a:rPr>
                        <a:t> </a:t>
                      </a:r>
                      <a:r>
                        <a:rPr lang="en-US" sz="1100" spc="-5" dirty="0">
                          <a:effectLst/>
                        </a:rPr>
                        <a:t>A</a:t>
                      </a:r>
                      <a:r>
                        <a:rPr lang="en-US" sz="1100" dirty="0">
                          <a:effectLst/>
                        </a:rPr>
                        <a:t>ba</a:t>
                      </a:r>
                      <a:r>
                        <a:rPr lang="en-US" sz="1100" spc="-5" dirty="0">
                          <a:effectLst/>
                        </a:rPr>
                        <a:t>d</a:t>
                      </a:r>
                      <a:r>
                        <a:rPr lang="en-US" sz="1100" dirty="0">
                          <a:effectLst/>
                        </a:rPr>
                        <a:t>i</a:t>
                      </a:r>
                      <a:r>
                        <a:rPr lang="en-US" sz="1100" spc="125" dirty="0">
                          <a:effectLst/>
                        </a:rPr>
                        <a:t> </a:t>
                      </a:r>
                      <a:r>
                        <a:rPr lang="en-US" sz="1100" dirty="0">
                          <a:effectLst/>
                        </a:rPr>
                        <a:t>Ju</a:t>
                      </a:r>
                      <a:r>
                        <a:rPr lang="en-US" sz="1100" spc="-10" dirty="0">
                          <a:effectLst/>
                        </a:rPr>
                        <a:t>s</a:t>
                      </a:r>
                      <a:r>
                        <a:rPr lang="en-US" sz="1100" dirty="0">
                          <a:effectLst/>
                        </a:rPr>
                        <a:t>uf</a:t>
                      </a:r>
                      <a:r>
                        <a:rPr lang="en-US" sz="1100" spc="-5" dirty="0">
                          <a:effectLst/>
                        </a:rPr>
                        <a:t>  ,</a:t>
                      </a:r>
                      <a:r>
                        <a:rPr lang="en-US" sz="1100" spc="-5" dirty="0" err="1">
                          <a:effectLst/>
                        </a:rPr>
                        <a:t>Adaptasi</a:t>
                      </a:r>
                      <a:r>
                        <a:rPr lang="en-US" sz="1100" spc="-5" dirty="0">
                          <a:effectLst/>
                        </a:rPr>
                        <a:t> Indonesia </a:t>
                      </a:r>
                      <a:r>
                        <a:rPr lang="en-US" sz="1100" spc="-5" dirty="0" err="1">
                          <a:effectLst/>
                        </a:rPr>
                        <a:t>edisi</a:t>
                      </a:r>
                      <a:r>
                        <a:rPr lang="en-US" sz="1100" spc="-5" dirty="0">
                          <a:effectLst/>
                        </a:rPr>
                        <a:t> 4, </a:t>
                      </a:r>
                      <a:r>
                        <a:rPr lang="en-US" sz="1100" spc="-5" dirty="0" err="1">
                          <a:effectLst/>
                        </a:rPr>
                        <a:t>Penerbit</a:t>
                      </a:r>
                      <a:r>
                        <a:rPr lang="en-US" sz="1100" spc="-5" dirty="0">
                          <a:effectLst/>
                        </a:rPr>
                        <a:t>  </a:t>
                      </a:r>
                      <a:r>
                        <a:rPr lang="en-US" sz="1100" spc="-5" dirty="0" err="1">
                          <a:effectLst/>
                        </a:rPr>
                        <a:t>Salemba</a:t>
                      </a:r>
                      <a:r>
                        <a:rPr lang="en-US" sz="1100" spc="-5" dirty="0">
                          <a:effectLst/>
                        </a:rPr>
                        <a:t> </a:t>
                      </a:r>
                      <a:r>
                        <a:rPr lang="en-US" sz="1100" spc="-5" dirty="0" err="1">
                          <a:effectLst/>
                        </a:rPr>
                        <a:t>Empat</a:t>
                      </a:r>
                      <a:endParaRPr lang="en-US" sz="900" dirty="0">
                        <a:effectLst/>
                      </a:endParaRPr>
                    </a:p>
                    <a:p>
                      <a:pPr marL="342900" marR="0" lvl="0" indent="-342900">
                        <a:lnSpc>
                          <a:spcPts val="1300"/>
                        </a:lnSpc>
                        <a:spcBef>
                          <a:spcPts val="0"/>
                        </a:spcBef>
                        <a:spcAft>
                          <a:spcPts val="0"/>
                        </a:spcAft>
                        <a:buFont typeface="+mj-lt"/>
                        <a:buAutoNum type="arabicParenR"/>
                      </a:pPr>
                      <a:r>
                        <a:rPr lang="en-US" sz="1100" dirty="0" err="1">
                          <a:effectLst/>
                        </a:rPr>
                        <a:t>Akuntansi</a:t>
                      </a:r>
                      <a:r>
                        <a:rPr lang="en-US" sz="1100" dirty="0">
                          <a:effectLst/>
                        </a:rPr>
                        <a:t> </a:t>
                      </a:r>
                      <a:r>
                        <a:rPr lang="en-US" sz="1100" dirty="0" err="1">
                          <a:effectLst/>
                        </a:rPr>
                        <a:t>Akuntansi</a:t>
                      </a:r>
                      <a:r>
                        <a:rPr lang="en-US" sz="1100" dirty="0">
                          <a:effectLst/>
                        </a:rPr>
                        <a:t> , </a:t>
                      </a:r>
                      <a:r>
                        <a:rPr lang="en-US" sz="1100" dirty="0" err="1">
                          <a:effectLst/>
                        </a:rPr>
                        <a:t>Konsep</a:t>
                      </a:r>
                      <a:r>
                        <a:rPr lang="en-US" sz="1100" dirty="0">
                          <a:effectLst/>
                        </a:rPr>
                        <a:t> dan </a:t>
                      </a:r>
                      <a:r>
                        <a:rPr lang="en-US" sz="1100" dirty="0" err="1">
                          <a:effectLst/>
                        </a:rPr>
                        <a:t>penyusunan</a:t>
                      </a:r>
                      <a:r>
                        <a:rPr lang="en-US" sz="1100" dirty="0">
                          <a:effectLst/>
                        </a:rPr>
                        <a:t> </a:t>
                      </a:r>
                      <a:r>
                        <a:rPr lang="en-US" sz="1100" dirty="0" err="1">
                          <a:effectLst/>
                        </a:rPr>
                        <a:t>laporan</a:t>
                      </a:r>
                      <a:r>
                        <a:rPr lang="en-US" sz="1100" dirty="0">
                          <a:effectLst/>
                        </a:rPr>
                        <a:t> </a:t>
                      </a:r>
                      <a:r>
                        <a:rPr lang="en-US" sz="1100" dirty="0" err="1">
                          <a:effectLst/>
                        </a:rPr>
                        <a:t>keuanganadaptasi</a:t>
                      </a:r>
                      <a:r>
                        <a:rPr lang="en-US" sz="1100" dirty="0">
                          <a:effectLst/>
                        </a:rPr>
                        <a:t> IFRS, </a:t>
                      </a:r>
                      <a:r>
                        <a:rPr lang="en-US" sz="1100" dirty="0" err="1">
                          <a:effectLst/>
                        </a:rPr>
                        <a:t>Rudianto</a:t>
                      </a:r>
                      <a:r>
                        <a:rPr lang="en-US" sz="1100" dirty="0">
                          <a:effectLst/>
                        </a:rPr>
                        <a:t>, </a:t>
                      </a:r>
                      <a:r>
                        <a:rPr lang="en-US" sz="1100" dirty="0" err="1">
                          <a:effectLst/>
                        </a:rPr>
                        <a:t>penerbit</a:t>
                      </a:r>
                      <a:r>
                        <a:rPr lang="en-US" sz="1100" dirty="0">
                          <a:effectLst/>
                        </a:rPr>
                        <a:t>  </a:t>
                      </a:r>
                      <a:r>
                        <a:rPr lang="en-US" sz="1100" dirty="0" err="1">
                          <a:effectLst/>
                        </a:rPr>
                        <a:t>Erlangga</a:t>
                      </a:r>
                      <a:endParaRPr lang="en-US" sz="900" dirty="0">
                        <a:effectLst/>
                      </a:endParaRPr>
                    </a:p>
                    <a:p>
                      <a:pPr marL="0" marR="0">
                        <a:lnSpc>
                          <a:spcPct val="200000"/>
                        </a:lnSpc>
                        <a:spcBef>
                          <a:spcPts val="0"/>
                        </a:spcBef>
                        <a:spcAft>
                          <a:spcPts val="0"/>
                        </a:spcAft>
                      </a:pPr>
                      <a:r>
                        <a:rPr lang="en-US"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787" marR="62787" marT="0" marB="0"/>
                </a:tc>
              </a:tr>
            </a:tbl>
          </a:graphicData>
        </a:graphic>
      </p:graphicFrame>
      <p:sp>
        <p:nvSpPr>
          <p:cNvPr id="5" name="Rectangle 1"/>
          <p:cNvSpPr>
            <a:spLocks noChangeArrowheads="1"/>
          </p:cNvSpPr>
          <p:nvPr/>
        </p:nvSpPr>
        <p:spPr bwMode="auto">
          <a:xfrm>
            <a:off x="838200" y="424041"/>
            <a:ext cx="56388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SILABUS MATA KULIAH PENGANTAR AKUNTANSI 1</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457200" y="274638"/>
            <a:ext cx="8229600" cy="944562"/>
          </a:xfrm>
        </p:spPr>
        <p:txBody>
          <a:bodyPr>
            <a:normAutofit fontScale="90000"/>
          </a:bodyPr>
          <a:lstStyle/>
          <a:p>
            <a:r>
              <a:rPr lang="en-US" sz="2000" dirty="0" err="1">
                <a:solidFill>
                  <a:schemeClr val="accent2">
                    <a:lumMod val="40000"/>
                    <a:lumOff val="60000"/>
                  </a:schemeClr>
                </a:solidFill>
              </a:rPr>
              <a:t>Pengertian</a:t>
            </a:r>
            <a:r>
              <a:rPr lang="en-US" dirty="0">
                <a:solidFill>
                  <a:schemeClr val="accent2">
                    <a:lumMod val="40000"/>
                    <a:lumOff val="60000"/>
                  </a:schemeClr>
                </a:solidFill>
              </a:rPr>
              <a:t>  </a:t>
            </a:r>
            <a:br>
              <a:rPr lang="en-US" dirty="0">
                <a:solidFill>
                  <a:schemeClr val="accent2">
                    <a:lumMod val="40000"/>
                    <a:lumOff val="60000"/>
                  </a:schemeClr>
                </a:solidFill>
              </a:rPr>
            </a:br>
            <a:r>
              <a:rPr lang="en-US" sz="3100" dirty="0" err="1">
                <a:solidFill>
                  <a:schemeClr val="accent2">
                    <a:lumMod val="40000"/>
                    <a:lumOff val="60000"/>
                  </a:schemeClr>
                </a:solidFill>
              </a:rPr>
              <a:t>Akuntansi</a:t>
            </a:r>
            <a:endParaRPr lang="en-US" sz="3100" dirty="0">
              <a:solidFill>
                <a:schemeClr val="accent2">
                  <a:lumMod val="40000"/>
                  <a:lumOff val="60000"/>
                </a:schemeClr>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graphicFrame>
        <p:nvGraphicFramePr>
          <p:cNvPr id="6" name="Table 5"/>
          <p:cNvGraphicFramePr>
            <a:graphicFrameLocks noGrp="1"/>
          </p:cNvGraphicFramePr>
          <p:nvPr/>
        </p:nvGraphicFramePr>
        <p:xfrm>
          <a:off x="1600200" y="3505200"/>
          <a:ext cx="6629399" cy="2849880"/>
        </p:xfrm>
        <a:graphic>
          <a:graphicData uri="http://schemas.openxmlformats.org/drawingml/2006/table">
            <a:tbl>
              <a:tblPr/>
              <a:tblGrid>
                <a:gridCol w="453914"/>
                <a:gridCol w="5678840"/>
                <a:gridCol w="496645"/>
              </a:tblGrid>
              <a:tr h="2849880">
                <a:tc>
                  <a:txBody>
                    <a:bodyPr/>
                    <a:lstStyle/>
                    <a:p>
                      <a:pPr marL="0" marR="0" algn="ctr">
                        <a:spcBef>
                          <a:spcPts val="0"/>
                        </a:spcBef>
                        <a:spcAft>
                          <a:spcPts val="0"/>
                        </a:spcAft>
                      </a:pPr>
                      <a:endParaRPr lang="ms-MY" sz="2200" dirty="0">
                        <a:solidFill>
                          <a:srgbClr val="FFC000"/>
                        </a:solidFill>
                        <a:latin typeface="Arial" panose="020B0604020202020204"/>
                        <a:ea typeface="Times New Roman" panose="02020603050405020304"/>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endParaRPr lang="ms-MY" sz="2200" dirty="0">
                        <a:solidFill>
                          <a:srgbClr val="FFC000"/>
                        </a:solidFill>
                        <a:latin typeface="Arial" panose="020B0604020202020204"/>
                        <a:ea typeface="Times New Roman" panose="02020603050405020304"/>
                      </a:endParaRPr>
                    </a:p>
                    <a:p>
                      <a:pPr marL="0" marR="0" algn="ctr">
                        <a:spcBef>
                          <a:spcPts val="0"/>
                        </a:spcBef>
                        <a:spcAft>
                          <a:spcPts val="0"/>
                        </a:spcAft>
                      </a:pPr>
                      <a:r>
                        <a:rPr lang="ms-MY" sz="2200" dirty="0">
                          <a:solidFill>
                            <a:srgbClr val="FFC000"/>
                          </a:solidFill>
                          <a:latin typeface="Arial" panose="020B0604020202020204"/>
                          <a:ea typeface="Times New Roman" panose="02020603050405020304"/>
                        </a:rPr>
                        <a:t>Akuntansi   adalah  sistem  informasi yang menghasilkan informasi keuangan kepada pihak-pihak yang berkepentingan  mengenai  aktivitas ekonomi dan kondisi suatu  perusahaan.</a:t>
                      </a:r>
                      <a:endParaRPr lang="en-US" sz="2200" dirty="0">
                        <a:solidFill>
                          <a:srgbClr val="FFC000"/>
                        </a:solidFill>
                        <a:latin typeface="Times New Roman" panose="02020603050405020304"/>
                        <a:ea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ms-MY" sz="2200" dirty="0">
                        <a:solidFill>
                          <a:srgbClr val="FFC000"/>
                        </a:solidFill>
                        <a:latin typeface="Arial" panose="020B0604020202020204"/>
                        <a:ea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
        <p:nvSpPr>
          <p:cNvPr id="18433"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457200" y="0"/>
            <a:ext cx="8229600" cy="1401762"/>
          </a:xfrm>
        </p:spPr>
        <p:txBody>
          <a:bodyPr>
            <a:normAutofit/>
          </a:bodyPr>
          <a:lstStyle/>
          <a:p>
            <a:r>
              <a:rPr lang="ms-MY" sz="3200" b="1" dirty="0">
                <a:solidFill>
                  <a:schemeClr val="bg1"/>
                </a:solidFill>
              </a:rPr>
              <a:t>Pemakai  Informasi  Akuntansi</a:t>
            </a:r>
            <a:br>
              <a:rPr lang="en-US" sz="3200" dirty="0">
                <a:solidFill>
                  <a:schemeClr val="bg1"/>
                </a:solidFill>
              </a:rPr>
            </a:br>
            <a:endParaRPr lang="en-US" sz="3200" dirty="0">
              <a:solidFill>
                <a:schemeClr val="bg1"/>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17412" name="Rectangle 4"/>
          <p:cNvSpPr>
            <a:spLocks noChangeArrowheads="1"/>
          </p:cNvSpPr>
          <p:nvPr/>
        </p:nvSpPr>
        <p:spPr bwMode="auto">
          <a:xfrm>
            <a:off x="0" y="45720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graphicFrame>
        <p:nvGraphicFramePr>
          <p:cNvPr id="16" name="Table 15"/>
          <p:cNvGraphicFramePr>
            <a:graphicFrameLocks noGrp="1"/>
          </p:cNvGraphicFramePr>
          <p:nvPr/>
        </p:nvGraphicFramePr>
        <p:xfrm>
          <a:off x="2069147" y="762000"/>
          <a:ext cx="4941253" cy="1143000"/>
        </p:xfrm>
        <a:graphic>
          <a:graphicData uri="http://schemas.openxmlformats.org/drawingml/2006/table">
            <a:tbl>
              <a:tblPr/>
              <a:tblGrid>
                <a:gridCol w="162560"/>
                <a:gridCol w="4616133"/>
                <a:gridCol w="162560"/>
              </a:tblGrid>
              <a:tr h="762000">
                <a:tc>
                  <a:txBody>
                    <a:bodyPr/>
                    <a:lstStyle/>
                    <a:p>
                      <a:pPr marL="0" marR="0" algn="just">
                        <a:spcBef>
                          <a:spcPts val="0"/>
                        </a:spcBef>
                        <a:spcAft>
                          <a:spcPts val="0"/>
                        </a:spcAft>
                      </a:pPr>
                      <a:endParaRPr lang="ms-MY" sz="2400" dirty="0">
                        <a:solidFill>
                          <a:schemeClr val="bg1"/>
                        </a:solidFill>
                        <a:latin typeface="Arial" panose="020B0604020202020204"/>
                        <a:ea typeface="Times New Roman" panose="02020603050405020304"/>
                      </a:endParaRPr>
                    </a:p>
                  </a:txBody>
                  <a:tcPr marL="68580" marR="68580" marT="0" marB="0">
                    <a:lnL>
                      <a:noFill/>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ctr">
                        <a:spcBef>
                          <a:spcPts val="0"/>
                        </a:spcBef>
                        <a:spcAft>
                          <a:spcPts val="0"/>
                        </a:spcAft>
                      </a:pPr>
                      <a:endParaRPr lang="ms-MY" sz="2400" dirty="0">
                        <a:solidFill>
                          <a:schemeClr val="bg1"/>
                        </a:solidFill>
                        <a:latin typeface="Arial" panose="020B0604020202020204"/>
                        <a:ea typeface="Times New Roman" panose="02020603050405020304"/>
                      </a:endParaRPr>
                    </a:p>
                    <a:p>
                      <a:pPr marL="0" marR="0" algn="ctr">
                        <a:spcBef>
                          <a:spcPts val="0"/>
                        </a:spcBef>
                        <a:spcAft>
                          <a:spcPts val="0"/>
                        </a:spcAft>
                      </a:pPr>
                      <a:r>
                        <a:rPr lang="ms-MY" sz="2400" dirty="0">
                          <a:solidFill>
                            <a:schemeClr val="bg1"/>
                          </a:solidFill>
                          <a:latin typeface="Arial" panose="020B0604020202020204"/>
                          <a:ea typeface="Times New Roman" panose="02020603050405020304"/>
                        </a:rPr>
                        <a:t>Informasi</a:t>
                      </a:r>
                      <a:endParaRPr lang="en-US" sz="24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a:noFill/>
                    </a:lnB>
                    <a:solidFill>
                      <a:schemeClr val="tx1"/>
                    </a:solidFill>
                  </a:tcPr>
                </a:tc>
                <a:tc>
                  <a:txBody>
                    <a:bodyPr/>
                    <a:lstStyle/>
                    <a:p>
                      <a:pPr marL="0" marR="0" algn="just">
                        <a:spcBef>
                          <a:spcPts val="0"/>
                        </a:spcBef>
                        <a:spcAft>
                          <a:spcPts val="0"/>
                        </a:spcAft>
                      </a:pPr>
                      <a:endParaRPr lang="ms-MY" sz="2400" dirty="0">
                        <a:solidFill>
                          <a:schemeClr val="bg1"/>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a:noFill/>
                    </a:lnR>
                    <a:lnT>
                      <a:noFill/>
                    </a:lnT>
                    <a:lnB>
                      <a:noFill/>
                    </a:lnB>
                    <a:solidFill>
                      <a:schemeClr val="tx1"/>
                    </a:solidFill>
                  </a:tcPr>
                </a:tc>
              </a:tr>
              <a:tr h="381000">
                <a:tc>
                  <a:txBody>
                    <a:bodyPr/>
                    <a:lstStyle/>
                    <a:p>
                      <a:pPr marL="0" marR="0" algn="just">
                        <a:spcBef>
                          <a:spcPts val="0"/>
                        </a:spcBef>
                        <a:spcAft>
                          <a:spcPts val="0"/>
                        </a:spcAft>
                      </a:pPr>
                      <a:endParaRPr lang="ms-MY" sz="2400">
                        <a:solidFill>
                          <a:schemeClr val="bg1"/>
                        </a:solidFill>
                        <a:latin typeface="Arial" panose="020B0604020202020204"/>
                        <a:ea typeface="Times New Roman" panose="02020603050405020304"/>
                      </a:endParaRPr>
                    </a:p>
                  </a:txBody>
                  <a:tcPr marL="68580" marR="68580" marT="0" marB="0">
                    <a:lnL>
                      <a:noFill/>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ctr">
                        <a:spcBef>
                          <a:spcPts val="0"/>
                        </a:spcBef>
                        <a:spcAft>
                          <a:spcPts val="0"/>
                        </a:spcAft>
                      </a:pPr>
                      <a:r>
                        <a:rPr lang="ms-MY" sz="2400" dirty="0">
                          <a:solidFill>
                            <a:schemeClr val="bg1"/>
                          </a:solidFill>
                          <a:latin typeface="Arial" panose="020B0604020202020204"/>
                          <a:ea typeface="Times New Roman" panose="02020603050405020304"/>
                        </a:rPr>
                        <a:t>Keuangan</a:t>
                      </a:r>
                      <a:endParaRPr lang="en-US" sz="24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w="57150" cap="flat" cmpd="dbl" algn="ctr">
                      <a:solidFill>
                        <a:srgbClr val="000000"/>
                      </a:solidFill>
                      <a:prstDash val="solid"/>
                      <a:round/>
                      <a:headEnd type="none" w="med" len="med"/>
                      <a:tailEnd type="none" w="med" len="med"/>
                    </a:lnB>
                    <a:solidFill>
                      <a:schemeClr val="tx1"/>
                    </a:solidFill>
                  </a:tcPr>
                </a:tc>
                <a:tc>
                  <a:txBody>
                    <a:bodyPr/>
                    <a:lstStyle/>
                    <a:p>
                      <a:pPr marL="0" marR="0" algn="just">
                        <a:spcBef>
                          <a:spcPts val="0"/>
                        </a:spcBef>
                        <a:spcAft>
                          <a:spcPts val="0"/>
                        </a:spcAft>
                      </a:pPr>
                      <a:endParaRPr lang="ms-MY" sz="2400" dirty="0">
                        <a:solidFill>
                          <a:schemeClr val="bg1"/>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a:noFill/>
                    </a:lnR>
                    <a:lnT>
                      <a:noFill/>
                    </a:lnT>
                    <a:lnB>
                      <a:noFill/>
                    </a:lnB>
                    <a:solidFill>
                      <a:schemeClr val="tx1"/>
                    </a:solidFill>
                  </a:tcPr>
                </a:tc>
              </a:tr>
            </a:tbl>
          </a:graphicData>
        </a:graphic>
      </p:graphicFrame>
      <p:grpSp>
        <p:nvGrpSpPr>
          <p:cNvPr id="24" name="Group 23"/>
          <p:cNvGrpSpPr/>
          <p:nvPr/>
        </p:nvGrpSpPr>
        <p:grpSpPr>
          <a:xfrm>
            <a:off x="3657600" y="2133600"/>
            <a:ext cx="1600200" cy="838200"/>
            <a:chOff x="-28575" y="68263"/>
            <a:chExt cx="1681163" cy="795337"/>
          </a:xfrm>
        </p:grpSpPr>
        <p:sp>
          <p:nvSpPr>
            <p:cNvPr id="17416" name="AutoShape 8"/>
            <p:cNvSpPr>
              <a:spLocks noChangeArrowheads="1"/>
            </p:cNvSpPr>
            <p:nvPr/>
          </p:nvSpPr>
          <p:spPr bwMode="auto">
            <a:xfrm flipV="1">
              <a:off x="841375" y="68263"/>
              <a:ext cx="811213" cy="7493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FFFF"/>
            </a:solidFill>
            <a:ln w="28575">
              <a:solidFill>
                <a:srgbClr val="000000"/>
              </a:solidFill>
              <a:miter lim="800000"/>
            </a:ln>
          </p:spPr>
          <p:txBody>
            <a:bodyPr vert="horz" wrap="square" lIns="91440" tIns="45720" rIns="91440" bIns="45720" numCol="1" anchor="t" anchorCtr="0" compatLnSpc="1"/>
            <a:lstStyle/>
            <a:p>
              <a:endParaRPr lang="en-US"/>
            </a:p>
          </p:txBody>
        </p:sp>
        <p:sp>
          <p:nvSpPr>
            <p:cNvPr id="17417" name="AutoShape 9"/>
            <p:cNvSpPr>
              <a:spLocks noChangeArrowheads="1"/>
            </p:cNvSpPr>
            <p:nvPr/>
          </p:nvSpPr>
          <p:spPr bwMode="auto">
            <a:xfrm flipH="1" flipV="1">
              <a:off x="-28575" y="68263"/>
              <a:ext cx="803275" cy="795337"/>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FFFF"/>
            </a:solidFill>
            <a:ln w="28575">
              <a:solidFill>
                <a:srgbClr val="000000"/>
              </a:solidFill>
              <a:miter lim="800000"/>
            </a:ln>
          </p:spPr>
          <p:txBody>
            <a:bodyPr vert="horz" wrap="square" lIns="91440" tIns="45720" rIns="91440" bIns="45720" numCol="1" anchor="t" anchorCtr="0" compatLnSpc="1"/>
            <a:lstStyle/>
            <a:p>
              <a:endParaRPr lang="en-US"/>
            </a:p>
          </p:txBody>
        </p:sp>
      </p:grpSp>
      <p:sp>
        <p:nvSpPr>
          <p:cNvPr id="17418" name="Rectangle 10"/>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a:ln>
                <a:noFill/>
              </a:ln>
              <a:solidFill>
                <a:schemeClr val="tx1"/>
              </a:solidFill>
              <a:effectLst/>
              <a:latin typeface="Arial" panose="020B0604020202020204" pitchFamily="34" charset="0"/>
            </a:endParaRPr>
          </a:p>
        </p:txBody>
      </p:sp>
      <p:graphicFrame>
        <p:nvGraphicFramePr>
          <p:cNvPr id="25" name="Table 24"/>
          <p:cNvGraphicFramePr>
            <a:graphicFrameLocks noGrp="1"/>
          </p:cNvGraphicFramePr>
          <p:nvPr/>
        </p:nvGraphicFramePr>
        <p:xfrm>
          <a:off x="5557520" y="2057400"/>
          <a:ext cx="3510280" cy="2682240"/>
        </p:xfrm>
        <a:graphic>
          <a:graphicData uri="http://schemas.openxmlformats.org/drawingml/2006/table">
            <a:tbl>
              <a:tblPr/>
              <a:tblGrid>
                <a:gridCol w="162560"/>
                <a:gridCol w="3347720"/>
              </a:tblGrid>
              <a:tr h="327660">
                <a:tc>
                  <a:txBody>
                    <a:bodyPr/>
                    <a:lstStyle/>
                    <a:p>
                      <a:pPr marL="0" marR="0" algn="just">
                        <a:spcBef>
                          <a:spcPts val="0"/>
                        </a:spcBef>
                        <a:spcAft>
                          <a:spcPts val="0"/>
                        </a:spcAft>
                      </a:pPr>
                      <a:endParaRPr lang="ms-MY" sz="2200" dirty="0">
                        <a:solidFill>
                          <a:schemeClr val="bg1"/>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Internal   Perusahaan </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655320">
                <a:tc>
                  <a:txBody>
                    <a:bodyPr/>
                    <a:lstStyle/>
                    <a:p>
                      <a:pPr marL="0" marR="0" algn="just">
                        <a:spcBef>
                          <a:spcPts val="0"/>
                        </a:spcBef>
                        <a:spcAft>
                          <a:spcPts val="0"/>
                        </a:spcAft>
                      </a:pPr>
                      <a:endParaRPr lang="ms-MY" sz="2200">
                        <a:solidFill>
                          <a:schemeClr val="bg1"/>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ctr">
                        <a:spcBef>
                          <a:spcPts val="0"/>
                        </a:spcBef>
                        <a:spcAft>
                          <a:spcPts val="0"/>
                        </a:spcAft>
                      </a:pPr>
                      <a:endParaRPr lang="ms-MY" sz="2200" dirty="0">
                        <a:solidFill>
                          <a:schemeClr val="bg1"/>
                        </a:solidFill>
                        <a:latin typeface="Arial" panose="020B0604020202020204"/>
                        <a:ea typeface="Times New Roman" panose="02020603050405020304"/>
                      </a:endParaRPr>
                    </a:p>
                    <a:p>
                      <a:pPr marL="0" marR="0" algn="ctr">
                        <a:spcBef>
                          <a:spcPts val="0"/>
                        </a:spcBef>
                        <a:spcAft>
                          <a:spcPts val="0"/>
                        </a:spcAft>
                      </a:pPr>
                      <a:r>
                        <a:rPr lang="ms-MY" sz="2200" dirty="0">
                          <a:solidFill>
                            <a:schemeClr val="bg1"/>
                          </a:solidFill>
                          <a:latin typeface="Arial" panose="020B0604020202020204"/>
                          <a:ea typeface="Times New Roman" panose="02020603050405020304"/>
                        </a:rPr>
                        <a:t>Direktur</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tx1"/>
                    </a:solidFill>
                  </a:tcPr>
                </a:tc>
              </a:tr>
              <a:tr h="327660">
                <a:tc>
                  <a:txBody>
                    <a:bodyPr/>
                    <a:lstStyle/>
                    <a:p>
                      <a:pPr marL="0" marR="0" algn="just">
                        <a:spcBef>
                          <a:spcPts val="0"/>
                        </a:spcBef>
                        <a:spcAft>
                          <a:spcPts val="0"/>
                        </a:spcAft>
                      </a:pPr>
                      <a:endParaRPr lang="ms-MY" sz="2200">
                        <a:solidFill>
                          <a:schemeClr val="bg1"/>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Manajer Produksi</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327660">
                <a:tc>
                  <a:txBody>
                    <a:bodyPr/>
                    <a:lstStyle/>
                    <a:p>
                      <a:pPr marL="0" marR="0" algn="just">
                        <a:spcBef>
                          <a:spcPts val="0"/>
                        </a:spcBef>
                        <a:spcAft>
                          <a:spcPts val="0"/>
                        </a:spcAft>
                      </a:pPr>
                      <a:endParaRPr lang="ms-MY" sz="2200">
                        <a:solidFill>
                          <a:schemeClr val="bg1"/>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Manajer  Keuangan</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327660">
                <a:tc>
                  <a:txBody>
                    <a:bodyPr/>
                    <a:lstStyle/>
                    <a:p>
                      <a:pPr marL="0" marR="0" algn="just">
                        <a:spcBef>
                          <a:spcPts val="0"/>
                        </a:spcBef>
                        <a:spcAft>
                          <a:spcPts val="0"/>
                        </a:spcAft>
                      </a:pPr>
                      <a:endParaRPr lang="ms-MY" sz="2200">
                        <a:solidFill>
                          <a:schemeClr val="bg1"/>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ctr">
                        <a:spcBef>
                          <a:spcPts val="0"/>
                        </a:spcBef>
                        <a:spcAft>
                          <a:spcPts val="0"/>
                        </a:spcAft>
                      </a:pPr>
                      <a:r>
                        <a:rPr lang="ms-MY" sz="2200">
                          <a:solidFill>
                            <a:schemeClr val="bg1"/>
                          </a:solidFill>
                          <a:latin typeface="Arial" panose="020B0604020202020204"/>
                          <a:ea typeface="Times New Roman" panose="02020603050405020304"/>
                        </a:rPr>
                        <a:t>Manajer  Personalia</a:t>
                      </a:r>
                      <a:endParaRPr lang="en-US" sz="220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327660">
                <a:tc>
                  <a:txBody>
                    <a:bodyPr/>
                    <a:lstStyle/>
                    <a:p>
                      <a:pPr marL="0" marR="0" algn="just">
                        <a:spcBef>
                          <a:spcPts val="0"/>
                        </a:spcBef>
                        <a:spcAft>
                          <a:spcPts val="0"/>
                        </a:spcAft>
                      </a:pPr>
                      <a:endParaRPr lang="ms-MY" sz="2200">
                        <a:solidFill>
                          <a:schemeClr val="bg1"/>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ctr">
                        <a:spcBef>
                          <a:spcPts val="0"/>
                        </a:spcBef>
                        <a:spcAft>
                          <a:spcPts val="0"/>
                        </a:spcAft>
                      </a:pPr>
                      <a:r>
                        <a:rPr lang="ms-MY" sz="2200">
                          <a:solidFill>
                            <a:schemeClr val="bg1"/>
                          </a:solidFill>
                          <a:latin typeface="Arial" panose="020B0604020202020204"/>
                          <a:ea typeface="Times New Roman" panose="02020603050405020304"/>
                        </a:rPr>
                        <a:t>Karyawan</a:t>
                      </a:r>
                      <a:endParaRPr lang="en-US" sz="220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327660">
                <a:tc>
                  <a:txBody>
                    <a:bodyPr/>
                    <a:lstStyle/>
                    <a:p>
                      <a:pPr marL="0" marR="0" algn="just">
                        <a:spcBef>
                          <a:spcPts val="0"/>
                        </a:spcBef>
                        <a:spcAft>
                          <a:spcPts val="0"/>
                        </a:spcAft>
                      </a:pPr>
                      <a:endParaRPr lang="ms-MY" sz="2200">
                        <a:solidFill>
                          <a:schemeClr val="bg1"/>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Dll</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w="57150" cap="flat" cmpd="dbl" algn="ctr">
                      <a:solidFill>
                        <a:srgbClr val="000000"/>
                      </a:solidFill>
                      <a:prstDash val="solid"/>
                      <a:round/>
                      <a:headEnd type="none" w="med" len="med"/>
                      <a:tailEnd type="none" w="med" len="med"/>
                    </a:lnB>
                    <a:solidFill>
                      <a:schemeClr val="tx1"/>
                    </a:solidFill>
                  </a:tcPr>
                </a:tc>
              </a:tr>
            </a:tbl>
          </a:graphicData>
        </a:graphic>
      </p:graphicFrame>
      <p:graphicFrame>
        <p:nvGraphicFramePr>
          <p:cNvPr id="27" name="Table 26"/>
          <p:cNvGraphicFramePr>
            <a:graphicFrameLocks noGrp="1"/>
          </p:cNvGraphicFramePr>
          <p:nvPr/>
        </p:nvGraphicFramePr>
        <p:xfrm>
          <a:off x="133350" y="2026920"/>
          <a:ext cx="3448050" cy="2682240"/>
        </p:xfrm>
        <a:graphic>
          <a:graphicData uri="http://schemas.openxmlformats.org/drawingml/2006/table">
            <a:tbl>
              <a:tblPr/>
              <a:tblGrid>
                <a:gridCol w="3256492"/>
                <a:gridCol w="191558"/>
              </a:tblGrid>
              <a:tr h="295275">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Eksternal  Perusahaan </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just">
                        <a:spcBef>
                          <a:spcPts val="0"/>
                        </a:spcBef>
                        <a:spcAft>
                          <a:spcPts val="0"/>
                        </a:spcAft>
                      </a:pPr>
                      <a:endParaRPr lang="ms-MY" sz="2200">
                        <a:solidFill>
                          <a:srgbClr val="0D0D0D"/>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590550">
                <a:tc>
                  <a:txBody>
                    <a:bodyPr/>
                    <a:lstStyle/>
                    <a:p>
                      <a:pPr marL="0" marR="0" algn="ctr">
                        <a:spcBef>
                          <a:spcPts val="0"/>
                        </a:spcBef>
                        <a:spcAft>
                          <a:spcPts val="0"/>
                        </a:spcAft>
                      </a:pPr>
                      <a:endParaRPr lang="ms-MY" sz="2200" dirty="0">
                        <a:solidFill>
                          <a:schemeClr val="bg1"/>
                        </a:solidFill>
                        <a:latin typeface="Arial" panose="020B0604020202020204"/>
                        <a:ea typeface="Times New Roman" panose="02020603050405020304"/>
                      </a:endParaRPr>
                    </a:p>
                    <a:p>
                      <a:pPr marL="0" marR="0" algn="ctr">
                        <a:spcBef>
                          <a:spcPts val="0"/>
                        </a:spcBef>
                        <a:spcAft>
                          <a:spcPts val="0"/>
                        </a:spcAft>
                      </a:pPr>
                      <a:r>
                        <a:rPr lang="ms-MY" sz="2200" dirty="0">
                          <a:solidFill>
                            <a:schemeClr val="bg1"/>
                          </a:solidFill>
                          <a:latin typeface="Arial" panose="020B0604020202020204"/>
                          <a:ea typeface="Times New Roman" panose="02020603050405020304"/>
                        </a:rPr>
                        <a:t>Kreditor</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lgn="just">
                        <a:spcBef>
                          <a:spcPts val="0"/>
                        </a:spcBef>
                        <a:spcAft>
                          <a:spcPts val="0"/>
                        </a:spcAft>
                      </a:pPr>
                      <a:endParaRPr lang="ms-MY" sz="2200">
                        <a:solidFill>
                          <a:srgbClr val="0D0D0D"/>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295275">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Pemerintah</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just">
                        <a:spcBef>
                          <a:spcPts val="0"/>
                        </a:spcBef>
                        <a:spcAft>
                          <a:spcPts val="0"/>
                        </a:spcAft>
                      </a:pPr>
                      <a:endParaRPr lang="ms-MY" sz="2200">
                        <a:solidFill>
                          <a:srgbClr val="0D0D0D"/>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295275">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Pemegang  Saham</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just">
                        <a:spcBef>
                          <a:spcPts val="0"/>
                        </a:spcBef>
                        <a:spcAft>
                          <a:spcPts val="0"/>
                        </a:spcAft>
                      </a:pPr>
                      <a:endParaRPr lang="ms-MY" sz="2200" b="1" dirty="0">
                        <a:solidFill>
                          <a:srgbClr val="0D0D0D"/>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295275">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Calon Investor</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just">
                        <a:spcBef>
                          <a:spcPts val="0"/>
                        </a:spcBef>
                        <a:spcAft>
                          <a:spcPts val="0"/>
                        </a:spcAft>
                      </a:pPr>
                      <a:endParaRPr lang="ms-MY" sz="2200">
                        <a:solidFill>
                          <a:srgbClr val="0D0D0D"/>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295275">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Supplier</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c>
                  <a:txBody>
                    <a:bodyPr/>
                    <a:lstStyle/>
                    <a:p>
                      <a:pPr marL="0" marR="0" algn="just">
                        <a:spcBef>
                          <a:spcPts val="0"/>
                        </a:spcBef>
                        <a:spcAft>
                          <a:spcPts val="0"/>
                        </a:spcAft>
                      </a:pPr>
                      <a:endParaRPr lang="ms-MY" sz="2200">
                        <a:solidFill>
                          <a:srgbClr val="0D0D0D"/>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r h="295275">
                <a:tc>
                  <a:txBody>
                    <a:bodyPr/>
                    <a:lstStyle/>
                    <a:p>
                      <a:pPr marL="0" marR="0" algn="ctr">
                        <a:spcBef>
                          <a:spcPts val="0"/>
                        </a:spcBef>
                        <a:spcAft>
                          <a:spcPts val="0"/>
                        </a:spcAft>
                      </a:pPr>
                      <a:r>
                        <a:rPr lang="ms-MY" sz="2200" dirty="0">
                          <a:solidFill>
                            <a:schemeClr val="bg1"/>
                          </a:solidFill>
                          <a:latin typeface="Arial" panose="020B0604020202020204"/>
                          <a:ea typeface="Times New Roman" panose="02020603050405020304"/>
                        </a:rPr>
                        <a:t>Dll</a:t>
                      </a:r>
                      <a:endParaRPr lang="en-US" sz="2200" dirty="0">
                        <a:solidFill>
                          <a:schemeClr val="bg1"/>
                        </a:solidFill>
                        <a:latin typeface="Times New Roman" panose="020206030504050203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w="57150" cap="flat" cmpd="dbl" algn="ctr">
                      <a:solidFill>
                        <a:srgbClr val="000000"/>
                      </a:solidFill>
                      <a:prstDash val="solid"/>
                      <a:round/>
                      <a:headEnd type="none" w="med" len="med"/>
                      <a:tailEnd type="none" w="med" len="med"/>
                    </a:lnB>
                    <a:solidFill>
                      <a:schemeClr val="tx1"/>
                    </a:solidFill>
                  </a:tcPr>
                </a:tc>
                <a:tc>
                  <a:txBody>
                    <a:bodyPr/>
                    <a:lstStyle/>
                    <a:p>
                      <a:pPr marL="0" marR="0" algn="just">
                        <a:spcBef>
                          <a:spcPts val="0"/>
                        </a:spcBef>
                        <a:spcAft>
                          <a:spcPts val="0"/>
                        </a:spcAft>
                      </a:pPr>
                      <a:endParaRPr lang="ms-MY" sz="2200" dirty="0">
                        <a:solidFill>
                          <a:srgbClr val="0D0D0D"/>
                        </a:solidFill>
                        <a:latin typeface="Arial" panose="020B0604020202020204"/>
                        <a:ea typeface="Times New Roman" panose="02020603050405020304"/>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a:noFill/>
                    </a:lnT>
                    <a:lnB>
                      <a:noFill/>
                    </a:lnB>
                    <a:solidFill>
                      <a:schemeClr val="tx1"/>
                    </a:solidFill>
                  </a:tcPr>
                </a:tc>
              </a:tr>
            </a:tbl>
          </a:graphicData>
        </a:graphic>
      </p:graphicFrame>
      <p:sp>
        <p:nvSpPr>
          <p:cNvPr id="14" name="Rectangle 13"/>
          <p:cNvSpPr/>
          <p:nvPr/>
        </p:nvSpPr>
        <p:spPr>
          <a:xfrm>
            <a:off x="304800" y="2590800"/>
            <a:ext cx="3048000" cy="22098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5791200" y="2514600"/>
            <a:ext cx="3048000" cy="22098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04800" y="1981200"/>
            <a:ext cx="3048000" cy="4572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791200" y="1981200"/>
            <a:ext cx="3048000" cy="4572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429000" y="990600"/>
            <a:ext cx="2057400" cy="1066800"/>
          </a:xfrm>
          <a:prstGeom prst="ellipse">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304800" y="4876800"/>
            <a:ext cx="30480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000" dirty="0"/>
              <a:t>Akuntansi  Keuangan</a:t>
            </a:r>
            <a:endParaRPr lang="en-US" sz="2000" dirty="0"/>
          </a:p>
        </p:txBody>
      </p:sp>
      <p:sp>
        <p:nvSpPr>
          <p:cNvPr id="23" name="Rectangle 22"/>
          <p:cNvSpPr/>
          <p:nvPr/>
        </p:nvSpPr>
        <p:spPr>
          <a:xfrm>
            <a:off x="5791200" y="4800600"/>
            <a:ext cx="30480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000" dirty="0"/>
              <a:t>Akuntansi  Manajemen</a:t>
            </a:r>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Uang-Rupiah.jpg"/>
          <p:cNvPicPr>
            <a:picLocks noGrp="1" noChangeAspect="1"/>
          </p:cNvPicPr>
          <p:nvPr>
            <p:ph idx="1"/>
          </p:nvPr>
        </p:nvPicPr>
        <p:blipFill>
          <a:blip r:embed="rId1"/>
          <a:stretch>
            <a:fillRect/>
          </a:stretch>
        </p:blipFill>
        <p:spPr>
          <a:xfrm>
            <a:off x="6172200" y="2590800"/>
            <a:ext cx="2971800" cy="1952625"/>
          </a:xfrm>
        </p:spPr>
      </p:pic>
      <p:sp>
        <p:nvSpPr>
          <p:cNvPr id="16385" name="Rectangle 1"/>
          <p:cNvSpPr>
            <a:spLocks noChangeArrowheads="1"/>
          </p:cNvSpPr>
          <p:nvPr/>
        </p:nvSpPr>
        <p:spPr bwMode="auto">
          <a:xfrm>
            <a:off x="76200" y="1789212"/>
            <a:ext cx="6019800" cy="3108543"/>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pPr>
            <a:r>
              <a:rPr kumimoji="0" lang="ms-MY" sz="28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Akuntansi  Keuangan </a:t>
            </a:r>
            <a:r>
              <a:rPr kumimoji="0" lang="ms-MY" sz="28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adalah sistem akuntansi yang   pemakai informasinya  adalah pihak ekternal organisasi perusahaan, seperti </a:t>
            </a:r>
            <a:r>
              <a:rPr kumimoji="0" lang="ms-MY" sz="28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a:t>
            </a:r>
            <a:r>
              <a:rPr kumimoji="0" lang="ms-MY" sz="28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kreditor, pemerintah, pemegang saham, investor, dsb.</a:t>
            </a:r>
            <a:endParaRPr kumimoji="0" lang="en-US" sz="2800" b="0" i="0" u="none" strike="noStrike" cap="none" normalizeH="0" baseline="0" dirty="0">
              <a:ln>
                <a:noFill/>
              </a:ln>
              <a:solidFill>
                <a:schemeClr val="bg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pPr>
            <a:endParaRPr kumimoji="0" lang="ms-MY" sz="28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Rectangle 6"/>
          <p:cNvSpPr/>
          <p:nvPr/>
        </p:nvSpPr>
        <p:spPr>
          <a:xfrm>
            <a:off x="2133600" y="457200"/>
            <a:ext cx="53340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800" dirty="0"/>
              <a:t>Akuntansi  Keuangan</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p:txBody>
          <a:bodyPr/>
          <a:lstStyle/>
          <a:p>
            <a:endParaRPr lang="en-US" dirty="0"/>
          </a:p>
        </p:txBody>
      </p:sp>
      <p:pic>
        <p:nvPicPr>
          <p:cNvPr id="9" name="Content Placeholder 8" descr="Uang-Rupiah.jpg"/>
          <p:cNvPicPr>
            <a:picLocks noGrp="1" noChangeAspect="1"/>
          </p:cNvPicPr>
          <p:nvPr>
            <p:ph idx="1"/>
          </p:nvPr>
        </p:nvPicPr>
        <p:blipFill>
          <a:blip r:embed="rId1"/>
          <a:stretch>
            <a:fillRect/>
          </a:stretch>
        </p:blipFill>
        <p:spPr>
          <a:xfrm>
            <a:off x="6477000" y="4724400"/>
            <a:ext cx="2666999" cy="1676400"/>
          </a:xfrm>
        </p:spPr>
      </p:pic>
      <p:sp>
        <p:nvSpPr>
          <p:cNvPr id="16385" name="Rectangle 1"/>
          <p:cNvSpPr>
            <a:spLocks noChangeArrowheads="1"/>
          </p:cNvSpPr>
          <p:nvPr/>
        </p:nvSpPr>
        <p:spPr bwMode="auto">
          <a:xfrm>
            <a:off x="381000" y="1512600"/>
            <a:ext cx="8382000" cy="30162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pPr>
            <a:endParaRPr kumimoji="0" lang="ms-MY" sz="22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pPr>
            <a:r>
              <a:rPr kumimoji="0" lang="ms-MY" sz="28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Akuntansi  Manajemen</a:t>
            </a:r>
            <a:r>
              <a:rPr kumimoji="0" lang="ms-MY" sz="28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cs typeface="Arial" panose="020B0604020202020204" pitchFamily="34" charset="0"/>
              </a:rPr>
              <a:t> adalah sistem akuntansi yang  pemakai informasinya  adalah pihak internal organisasi perusahaan, seperti  manajer produksi, manajer keuangan, manajer pemasaran, dsb. Akuntansi  manajemen  berguna sebagai alat bantu pengambilan keputusan manajemen.</a:t>
            </a:r>
            <a:endParaRPr kumimoji="0" lang="ms-MY" sz="2800" b="0" i="0" u="none" strike="noStrike" cap="none" normalizeH="0" baseline="0" dirty="0">
              <a:ln>
                <a:noFill/>
              </a:ln>
              <a:solidFill>
                <a:schemeClr val="bg1"/>
              </a:solidFill>
              <a:effectLst/>
              <a:latin typeface="Arial" panose="020B0604020202020204" pitchFamily="34" charset="0"/>
            </a:endParaRPr>
          </a:p>
        </p:txBody>
      </p:sp>
      <p:sp>
        <p:nvSpPr>
          <p:cNvPr id="7" name="Rectangle 6"/>
          <p:cNvSpPr/>
          <p:nvPr/>
        </p:nvSpPr>
        <p:spPr>
          <a:xfrm>
            <a:off x="2438400" y="533400"/>
            <a:ext cx="44958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800" dirty="0"/>
              <a:t>Akuntansi  Manajemen</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181600"/>
            <a:ext cx="6172200" cy="1676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5181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457200" y="274638"/>
            <a:ext cx="8229600" cy="1173162"/>
          </a:xfrm>
        </p:spPr>
        <p:txBody>
          <a:bodyPr>
            <a:normAutofit fontScale="90000"/>
          </a:bodyPr>
          <a:lstStyle/>
          <a:p>
            <a:r>
              <a:rPr lang="ms-MY" sz="2800" dirty="0">
                <a:solidFill>
                  <a:schemeClr val="bg1"/>
                </a:solidFill>
              </a:rPr>
              <a:t>Informasi Yang Dibutuhkan Berbagai Pihak-pihak yang berhubungan dengan perusahaan :</a:t>
            </a:r>
            <a:br>
              <a:rPr lang="en-US" sz="2800" dirty="0">
                <a:solidFill>
                  <a:schemeClr val="bg1"/>
                </a:solidFill>
              </a:rPr>
            </a:br>
            <a:endParaRPr lang="en-US" sz="2800" dirty="0">
              <a:solidFill>
                <a:schemeClr val="bg1"/>
              </a:solidFill>
            </a:endParaRPr>
          </a:p>
        </p:txBody>
      </p:sp>
      <p:pic>
        <p:nvPicPr>
          <p:cNvPr id="9" name="Content Placeholder 8" descr="Uang-Rupiah.jpg"/>
          <p:cNvPicPr>
            <a:picLocks noGrp="1" noChangeAspect="1"/>
          </p:cNvPicPr>
          <p:nvPr>
            <p:ph idx="1"/>
          </p:nvPr>
        </p:nvPicPr>
        <p:blipFill>
          <a:blip r:embed="rId1"/>
          <a:stretch>
            <a:fillRect/>
          </a:stretch>
        </p:blipFill>
        <p:spPr>
          <a:xfrm>
            <a:off x="2690019" y="1647825"/>
            <a:ext cx="3810000" cy="1952625"/>
          </a:xfrm>
        </p:spPr>
      </p:pic>
      <p:sp>
        <p:nvSpPr>
          <p:cNvPr id="6" name="Rectangle 5"/>
          <p:cNvSpPr/>
          <p:nvPr/>
        </p:nvSpPr>
        <p:spPr>
          <a:xfrm>
            <a:off x="762000" y="14478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b="1" dirty="0"/>
              <a:t>Kreditor</a:t>
            </a:r>
            <a:endParaRPr lang="en-US" sz="2400" dirty="0"/>
          </a:p>
        </p:txBody>
      </p:sp>
      <p:sp>
        <p:nvSpPr>
          <p:cNvPr id="7" name="Rectangle 6"/>
          <p:cNvSpPr/>
          <p:nvPr/>
        </p:nvSpPr>
        <p:spPr>
          <a:xfrm>
            <a:off x="762000" y="34290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b="1" dirty="0"/>
              <a:t>Calon Investor </a:t>
            </a:r>
            <a:endParaRPr lang="en-US" sz="2400" dirty="0"/>
          </a:p>
        </p:txBody>
      </p:sp>
      <p:sp>
        <p:nvSpPr>
          <p:cNvPr id="10" name="Rectangle 9"/>
          <p:cNvSpPr/>
          <p:nvPr/>
        </p:nvSpPr>
        <p:spPr>
          <a:xfrm>
            <a:off x="762000" y="23622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b="1" dirty="0"/>
              <a:t>Pemerintah</a:t>
            </a:r>
            <a:endParaRPr lang="en-US" sz="2400" dirty="0"/>
          </a:p>
        </p:txBody>
      </p:sp>
      <p:sp>
        <p:nvSpPr>
          <p:cNvPr id="11" name="Rectangle 10"/>
          <p:cNvSpPr/>
          <p:nvPr/>
        </p:nvSpPr>
        <p:spPr>
          <a:xfrm>
            <a:off x="762000" y="44196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b="1" dirty="0"/>
              <a:t>Pemasok</a:t>
            </a:r>
            <a:endParaRPr lang="en-US" sz="2400" dirty="0"/>
          </a:p>
        </p:txBody>
      </p:sp>
      <p:sp>
        <p:nvSpPr>
          <p:cNvPr id="13" name="Rectangle 12"/>
          <p:cNvSpPr/>
          <p:nvPr/>
        </p:nvSpPr>
        <p:spPr>
          <a:xfrm>
            <a:off x="762000" y="5334000"/>
            <a:ext cx="35814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ms-MY" sz="2400" b="1" dirty="0"/>
              <a:t>Pemegang  saham</a:t>
            </a:r>
            <a:r>
              <a:rPr lang="ms-MY" sz="2400" dirty="0"/>
              <a:t> </a:t>
            </a:r>
            <a:endParaRPr lang="en-US" sz="2400" dirty="0"/>
          </a:p>
        </p:txBody>
      </p:sp>
      <p:sp>
        <p:nvSpPr>
          <p:cNvPr id="16" name="Rectangle 15"/>
          <p:cNvSpPr/>
          <p:nvPr/>
        </p:nvSpPr>
        <p:spPr>
          <a:xfrm>
            <a:off x="4495800" y="1295400"/>
            <a:ext cx="4419600" cy="9144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lvl="0"/>
            <a:r>
              <a:rPr lang="ms-MY" sz="1600" dirty="0"/>
              <a:t>- Besarnya kekayaan perusahaan </a:t>
            </a:r>
            <a:endParaRPr lang="en-US" sz="1600" dirty="0"/>
          </a:p>
          <a:p>
            <a:pPr lvl="0"/>
            <a:r>
              <a:rPr lang="ms-MY" sz="1600" dirty="0"/>
              <a:t>- Kemampuan menghasilkan laba usaha</a:t>
            </a:r>
            <a:endParaRPr lang="en-US" sz="1600" dirty="0"/>
          </a:p>
          <a:p>
            <a:pPr lvl="0"/>
            <a:r>
              <a:rPr lang="ms-MY" sz="1600" dirty="0"/>
              <a:t>- Perbandingan hutang dan total kekayaan </a:t>
            </a:r>
            <a:endParaRPr lang="en-US" sz="1600" dirty="0"/>
          </a:p>
        </p:txBody>
      </p:sp>
      <p:sp>
        <p:nvSpPr>
          <p:cNvPr id="21" name="Rectangle 20"/>
          <p:cNvSpPr/>
          <p:nvPr/>
        </p:nvSpPr>
        <p:spPr>
          <a:xfrm>
            <a:off x="4495800" y="2286000"/>
            <a:ext cx="4419600" cy="9144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lvl="1"/>
            <a:r>
              <a:rPr lang="ms-MY" sz="1600" dirty="0"/>
              <a:t>- Laba usaha yang diperole</a:t>
            </a:r>
            <a:endParaRPr lang="ms-MY" sz="1600" dirty="0"/>
          </a:p>
          <a:p>
            <a:pPr lvl="1"/>
            <a:r>
              <a:rPr lang="ms-MY" sz="1600" dirty="0"/>
              <a:t>- Perbandingan Beban dan Pendapatan</a:t>
            </a:r>
            <a:endParaRPr lang="en-US" sz="1600" dirty="0"/>
          </a:p>
          <a:p>
            <a:pPr lvl="0"/>
            <a:endParaRPr lang="en-US" sz="1600" dirty="0"/>
          </a:p>
        </p:txBody>
      </p:sp>
      <p:sp>
        <p:nvSpPr>
          <p:cNvPr id="22" name="Rectangle 21"/>
          <p:cNvSpPr/>
          <p:nvPr/>
        </p:nvSpPr>
        <p:spPr>
          <a:xfrm>
            <a:off x="4495800" y="3276600"/>
            <a:ext cx="4419600" cy="9144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lvl="0"/>
            <a:r>
              <a:rPr lang="ms-MY" sz="1600" dirty="0"/>
              <a:t>- Laba usaha beberapa tahun terakhir.</a:t>
            </a:r>
            <a:endParaRPr lang="en-US" sz="1600" dirty="0"/>
          </a:p>
          <a:p>
            <a:pPr lvl="0"/>
            <a:r>
              <a:rPr lang="ms-MY" sz="1600" dirty="0"/>
              <a:t>- Pertumbuhan kekayaan perusahaan</a:t>
            </a:r>
            <a:endParaRPr lang="en-US" sz="1600" dirty="0"/>
          </a:p>
          <a:p>
            <a:pPr lvl="1"/>
            <a:endParaRPr lang="en-US" sz="1600" dirty="0"/>
          </a:p>
        </p:txBody>
      </p:sp>
      <p:sp>
        <p:nvSpPr>
          <p:cNvPr id="23" name="Rectangle 22"/>
          <p:cNvSpPr/>
          <p:nvPr/>
        </p:nvSpPr>
        <p:spPr>
          <a:xfrm>
            <a:off x="4495800" y="4267200"/>
            <a:ext cx="4419600" cy="9144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lvl="0"/>
            <a:r>
              <a:rPr lang="ms-MY" sz="1600" dirty="0"/>
              <a:t>- Besarnya kekayaan perusahaan </a:t>
            </a:r>
            <a:endParaRPr lang="en-US" sz="1600" dirty="0"/>
          </a:p>
          <a:p>
            <a:pPr lvl="0"/>
            <a:r>
              <a:rPr lang="ms-MY" sz="1600" dirty="0"/>
              <a:t>- Kemampuan menghasilkan laba usaha</a:t>
            </a:r>
            <a:endParaRPr lang="en-US" sz="1600" dirty="0"/>
          </a:p>
          <a:p>
            <a:r>
              <a:rPr lang="ms-MY" sz="1600" dirty="0"/>
              <a:t>- Perbandingan hutang dan total  kekayaan persh</a:t>
            </a:r>
            <a:endParaRPr lang="en-US" sz="1600" dirty="0"/>
          </a:p>
        </p:txBody>
      </p:sp>
      <p:sp>
        <p:nvSpPr>
          <p:cNvPr id="24" name="Rectangle 23"/>
          <p:cNvSpPr/>
          <p:nvPr/>
        </p:nvSpPr>
        <p:spPr>
          <a:xfrm>
            <a:off x="4495800" y="5257800"/>
            <a:ext cx="4419600" cy="9144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lvl="0"/>
            <a:r>
              <a:rPr lang="ms-MY" sz="1600" dirty="0"/>
              <a:t>-Laba usaha yang diperoleh.</a:t>
            </a:r>
            <a:endParaRPr lang="en-US" sz="1600" dirty="0"/>
          </a:p>
          <a:p>
            <a:pPr lvl="0"/>
            <a:r>
              <a:rPr lang="ms-MY" sz="1600" dirty="0"/>
              <a:t>-Perubahan kekayaan perusahaan </a:t>
            </a:r>
            <a:endParaRPr lang="en-US" sz="1600" dirty="0"/>
          </a:p>
          <a:p>
            <a:pPr lvl="0"/>
            <a:endParaRPr lang="en-US"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0</TotalTime>
  <Words>14353</Words>
  <Application>WPS Presentation</Application>
  <PresentationFormat>On-screen Show (4:3)</PresentationFormat>
  <Paragraphs>510</Paragraphs>
  <Slides>46</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46</vt:i4>
      </vt:variant>
    </vt:vector>
  </HeadingPairs>
  <TitlesOfParts>
    <vt:vector size="59" baseType="lpstr">
      <vt:lpstr>Arial</vt:lpstr>
      <vt:lpstr>SimSun</vt:lpstr>
      <vt:lpstr>Wingdings</vt:lpstr>
      <vt:lpstr>Wingdings 2</vt:lpstr>
      <vt:lpstr>Verdana</vt:lpstr>
      <vt:lpstr>Times New Roman</vt:lpstr>
      <vt:lpstr>Calibri</vt:lpstr>
      <vt:lpstr>Arial</vt:lpstr>
      <vt:lpstr>Times New Roman</vt:lpstr>
      <vt:lpstr>Microsoft YaHei</vt:lpstr>
      <vt:lpstr>Arial Unicode MS</vt:lpstr>
      <vt:lpstr>Arial Black</vt:lpstr>
      <vt:lpstr>Aspect</vt:lpstr>
      <vt:lpstr>AKUNTANSI    DAN  LINGKUNGANNYA   </vt:lpstr>
      <vt:lpstr>Lingkungan Perusahaan</vt:lpstr>
      <vt:lpstr>Jenis  Perusahaan</vt:lpstr>
      <vt:lpstr>Stake Holder Perusahaan (pihak pihak yang berkepentingan)</vt:lpstr>
      <vt:lpstr>Pengertian   Akuntansi</vt:lpstr>
      <vt:lpstr>Pemakai  Informasi  Akuntansi </vt:lpstr>
      <vt:lpstr>PowerPoint 演示文稿</vt:lpstr>
      <vt:lpstr>PowerPoint 演示文稿</vt:lpstr>
      <vt:lpstr>Informasi Yang Dibutuhkan Berbagai Pihak-pihak yang berhubungan dengan perusahaan : </vt:lpstr>
      <vt:lpstr>Informasi Yang Dibutuhkan Berbagai Pihak-pihak yang berhubungan dengan perusahaan : </vt:lpstr>
      <vt:lpstr>Perbedaan  Pembukuan dan Akuntansi</vt:lpstr>
      <vt:lpstr>Perbedaan  Pembukuan dan Akuntansi</vt:lpstr>
      <vt:lpstr>Luca  Pacioli</vt:lpstr>
      <vt:lpstr>Luca  Pacioli</vt:lpstr>
      <vt:lpstr>Profesi  Akuntan</vt:lpstr>
      <vt:lpstr>Spesialisasi Bidang Akuntansi</vt:lpstr>
      <vt:lpstr>Kode Etik Akuntan Indonesia </vt:lpstr>
      <vt:lpstr>Kode Etik Akuntan Indonesia </vt:lpstr>
      <vt:lpstr>Jenis  Badan Hukum</vt:lpstr>
      <vt:lpstr>Ciri-ciri  Perseroan  Terbatas</vt:lpstr>
      <vt:lpstr>STRUKTUR  DASAR  AKUNTANSI</vt:lpstr>
      <vt:lpstr>PowerPoint 演示文稿</vt:lpstr>
      <vt:lpstr>PowerPoint 演示文稿</vt:lpstr>
      <vt:lpstr>PowerPoint 演示文稿</vt:lpstr>
      <vt:lpstr>Daftar Saldo  adalah daftar saldo dari semua akun yang dimiliki oleh suatu perusahaan pada suatu waktu tertentu</vt:lpstr>
      <vt:lpstr>Dua Basis Akuntansi</vt:lpstr>
      <vt:lpstr>LAPORAN  KEUANGAN  DAN  UNSUR-UNSURNYA </vt:lpstr>
      <vt:lpstr>PowerPoint 演示文稿</vt:lpstr>
      <vt:lpstr>Laporan Perubahan Ekuitas  ( Statement of Changes in Equity) adalah suatu  laporan yang menunjukkan perubahan hak residual atas aset perusahaan setelah dikurangi dengan semua kewajiban</vt:lpstr>
      <vt:lpstr>PowerPoint 演示文稿</vt:lpstr>
      <vt:lpstr>Laporan Posisi Keuangan (Statement Of Financial Position )  adalah suatu daftar  yang menunjukkan posisi sumberdaya yang dimiliki perusahaan, serta informasi dari mana sumber daya tersebut diperoleh</vt:lpstr>
      <vt:lpstr>Laporan Posisi Keuangan</vt:lpstr>
      <vt:lpstr>PowerPoint 演示文稿</vt:lpstr>
      <vt:lpstr>  Laporan Arus Kas  (Statement of  Cash Flows)  adalah suatu laporan yang menunjukkan aliran uang yang diterima dan yang digunakan perusahaan di dalam satu periode akuntansi, beserta sumber-sumbernya</vt:lpstr>
      <vt:lpstr>3 Sumber Aliran Kas</vt:lpstr>
      <vt:lpstr>PowerPoint 演示文稿</vt:lpstr>
      <vt:lpstr>Catatan Atas Laporan Keuangan</vt:lpstr>
      <vt:lpstr>Laporan Posisi Keuangan pada awal periode komparatif yang disajikan ketika entitas menerapkan suatu kebijakan akuntansi secara retrospektif (membuat penyajian kembali pos-pos laporan keuangan) atau ketika entitas mereklasifikasi pos-pos dalam laporan keuangannya. </vt:lpstr>
      <vt:lpstr>Tujuan Laporan Keuangan</vt:lpstr>
      <vt:lpstr>Tujuan Laporan Keuangan</vt:lpstr>
      <vt:lpstr>Standar Kualitas Laporan Keuangan </vt:lpstr>
      <vt:lpstr>ASUMSI  DASAR   </vt:lpstr>
      <vt:lpstr>IFRS  dan  ETAP</vt:lpstr>
      <vt:lpstr>Entitas Yang Memiliki Akuntabilitas Publik</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axioo</dc:creator>
  <cp:lastModifiedBy>Lely Indriaty</cp:lastModifiedBy>
  <cp:revision>38</cp:revision>
  <dcterms:created xsi:type="dcterms:W3CDTF">2012-08-23T10:47:00Z</dcterms:created>
  <dcterms:modified xsi:type="dcterms:W3CDTF">2024-09-23T20:30:48Z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1A0474E30C284DDF82E871F520C1C528_13</vt:lpwstr>
  </property>
  <property fmtid="{D5CDD505-2E9C-101B-9397-08002B2CF9AE}" pid="3" name="KSOProductBuildVer">
    <vt:lpwstr>1033-12.2.0.18283</vt:lpwstr>
  </property>
</Properties>
</file>